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0" r:id="rId4"/>
    <p:sldId id="309" r:id="rId5"/>
    <p:sldId id="259" r:id="rId6"/>
    <p:sldId id="314" r:id="rId7"/>
    <p:sldId id="263" r:id="rId8"/>
    <p:sldId id="311" r:id="rId9"/>
    <p:sldId id="317" r:id="rId10"/>
    <p:sldId id="325" r:id="rId11"/>
    <p:sldId id="312" r:id="rId12"/>
    <p:sldId id="328" r:id="rId13"/>
    <p:sldId id="301" r:id="rId14"/>
    <p:sldId id="326" r:id="rId15"/>
    <p:sldId id="303" r:id="rId16"/>
    <p:sldId id="266" r:id="rId17"/>
    <p:sldId id="321" r:id="rId18"/>
    <p:sldId id="306" r:id="rId19"/>
    <p:sldId id="327" r:id="rId20"/>
    <p:sldId id="279" r:id="rId21"/>
    <p:sldId id="278" r:id="rId22"/>
    <p:sldId id="269" r:id="rId23"/>
    <p:sldId id="285" r:id="rId24"/>
    <p:sldId id="288" r:id="rId25"/>
    <p:sldId id="299" r:id="rId26"/>
    <p:sldId id="280" r:id="rId27"/>
    <p:sldId id="281" r:id="rId28"/>
    <p:sldId id="324" r:id="rId29"/>
    <p:sldId id="290" r:id="rId30"/>
    <p:sldId id="282" r:id="rId31"/>
    <p:sldId id="292" r:id="rId32"/>
    <p:sldId id="330" r:id="rId33"/>
    <p:sldId id="293" r:id="rId34"/>
    <p:sldId id="331" r:id="rId35"/>
    <p:sldId id="295" r:id="rId36"/>
    <p:sldId id="296" r:id="rId37"/>
    <p:sldId id="297" r:id="rId38"/>
    <p:sldId id="261" r:id="rId3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D3E5B51-5CC0-4106-A20B-15206D3004F7}">
          <p14:sldIdLst>
            <p14:sldId id="256"/>
            <p14:sldId id="257"/>
            <p14:sldId id="310"/>
            <p14:sldId id="309"/>
            <p14:sldId id="259"/>
            <p14:sldId id="314"/>
            <p14:sldId id="263"/>
            <p14:sldId id="311"/>
            <p14:sldId id="317"/>
            <p14:sldId id="325"/>
            <p14:sldId id="312"/>
            <p14:sldId id="328"/>
            <p14:sldId id="301"/>
            <p14:sldId id="326"/>
          </p14:sldIdLst>
        </p14:section>
        <p14:section name="Sekcja bez tytułu" id="{B76CC0E4-47B2-4601-AF42-D6F7587C22D3}">
          <p14:sldIdLst>
            <p14:sldId id="303"/>
            <p14:sldId id="266"/>
            <p14:sldId id="321"/>
            <p14:sldId id="306"/>
            <p14:sldId id="327"/>
            <p14:sldId id="279"/>
            <p14:sldId id="278"/>
            <p14:sldId id="269"/>
            <p14:sldId id="285"/>
            <p14:sldId id="288"/>
            <p14:sldId id="299"/>
            <p14:sldId id="280"/>
            <p14:sldId id="281"/>
            <p14:sldId id="324"/>
            <p14:sldId id="290"/>
            <p14:sldId id="282"/>
            <p14:sldId id="292"/>
            <p14:sldId id="330"/>
            <p14:sldId id="293"/>
            <p14:sldId id="331"/>
            <p14:sldId id="295"/>
            <p14:sldId id="296"/>
            <p14:sldId id="29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_Gasior" initials="E" lastIdx="1" clrIdx="0">
    <p:extLst>
      <p:ext uri="{19B8F6BF-5375-455C-9EA6-DF929625EA0E}">
        <p15:presenceInfo xmlns:p15="http://schemas.microsoft.com/office/powerpoint/2012/main" userId="Ewa_Gasi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Markiel" userId="9bb634a9-4abf-401a-9d01-f1bbd2e4bd08" providerId="ADAL" clId="{23791654-2810-4561-B0AE-67C2F431F2AB}"/>
    <pc:docChg chg="custSel modSld">
      <pc:chgData name="Filip Markiel" userId="9bb634a9-4abf-401a-9d01-f1bbd2e4bd08" providerId="ADAL" clId="{23791654-2810-4561-B0AE-67C2F431F2AB}" dt="2025-04-24T06:38:03.290" v="7" actId="1076"/>
      <pc:docMkLst>
        <pc:docMk/>
      </pc:docMkLst>
      <pc:sldChg chg="addSp delSp modSp mod">
        <pc:chgData name="Filip Markiel" userId="9bb634a9-4abf-401a-9d01-f1bbd2e4bd08" providerId="ADAL" clId="{23791654-2810-4561-B0AE-67C2F431F2AB}" dt="2025-04-24T06:38:03.290" v="7" actId="1076"/>
        <pc:sldMkLst>
          <pc:docMk/>
          <pc:sldMk cId="2296165573" sldId="330"/>
        </pc:sldMkLst>
        <pc:spChg chg="add del mod">
          <ac:chgData name="Filip Markiel" userId="9bb634a9-4abf-401a-9d01-f1bbd2e4bd08" providerId="ADAL" clId="{23791654-2810-4561-B0AE-67C2F431F2AB}" dt="2025-04-24T05:59:29.564" v="3" actId="22"/>
          <ac:spMkLst>
            <pc:docMk/>
            <pc:sldMk cId="2296165573" sldId="330"/>
            <ac:spMk id="4" creationId="{1D8633EA-41A8-29B7-93DD-5588FB66A8AA}"/>
          </ac:spMkLst>
        </pc:spChg>
        <pc:picChg chg="del">
          <ac:chgData name="Filip Markiel" userId="9bb634a9-4abf-401a-9d01-f1bbd2e4bd08" providerId="ADAL" clId="{23791654-2810-4561-B0AE-67C2F431F2AB}" dt="2025-04-24T05:59:00.559" v="0" actId="478"/>
          <ac:picMkLst>
            <pc:docMk/>
            <pc:sldMk cId="2296165573" sldId="330"/>
            <ac:picMk id="5" creationId="{ECA93173-DE43-79A2-E270-AD86DCB44D9C}"/>
          </ac:picMkLst>
        </pc:picChg>
        <pc:picChg chg="add del">
          <ac:chgData name="Filip Markiel" userId="9bb634a9-4abf-401a-9d01-f1bbd2e4bd08" providerId="ADAL" clId="{23791654-2810-4561-B0AE-67C2F431F2AB}" dt="2025-04-24T05:59:05.336" v="2" actId="478"/>
          <ac:picMkLst>
            <pc:docMk/>
            <pc:sldMk cId="2296165573" sldId="330"/>
            <ac:picMk id="7" creationId="{1979E35E-5F59-A6B7-044C-953630F62AC2}"/>
          </ac:picMkLst>
        </pc:picChg>
        <pc:picChg chg="add mod ord">
          <ac:chgData name="Filip Markiel" userId="9bb634a9-4abf-401a-9d01-f1bbd2e4bd08" providerId="ADAL" clId="{23791654-2810-4561-B0AE-67C2F431F2AB}" dt="2025-04-24T06:38:03.290" v="7" actId="1076"/>
          <ac:picMkLst>
            <pc:docMk/>
            <pc:sldMk cId="2296165573" sldId="330"/>
            <ac:picMk id="9" creationId="{6065004A-A3AD-1ADC-214C-E905CBC54D1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9:46:32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9:46:33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9:47:19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09:55:27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10:50:5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7T10:38:3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7F459-9A41-4AEE-B192-C49E59F66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C6AB77-9266-4C63-BE6E-07262A048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90A3FA-101F-4E0C-A1EC-D9D9DFF5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95F67D-C3B5-411A-94B6-BBDD177C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A6ADD2-8D0F-4E8A-8658-F90DE9DD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D772DD-DAAC-45BC-A5FB-ED78BC5F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ACEADD2-8396-4C6E-9396-7A827B1DC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FA1F7D-4CDF-4905-9EE9-23739BDE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20E194-4953-4DFC-9F9C-1BE8518E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54DDBA-D3D6-4223-ACA1-3A5F20E2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97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CD719C7-58E0-44A1-AA56-D05B5ABA4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500250-ED87-4048-BA24-E812CF477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887641-ADEA-46FA-BAB7-9FA51E81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EAE10-55D8-4B90-AD2B-E16A1BD5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BA8BEA-D769-4CAD-B925-C332E682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D60F9D-2FBE-4019-90EC-8AB1C380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A825F5-8C32-4C57-B89A-80CD30020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22C6A7-B9D1-4BC4-8EE8-8F66DFB8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EAE84A-2637-43FF-9AE2-316AA520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209C80-B72C-4172-AF96-0D057A96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7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AE82C-5D5D-4B4E-A92D-5421ECF5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718168-022B-4246-B7CA-2438E552F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DF9C43-D604-44CA-9878-53B290FC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F2C0A6-2E05-4C10-B46C-69C61CD4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B34697-DB14-44C3-AB9F-19324931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25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B56D0C-080A-4903-AD78-7FB6F92C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9EB038-BA66-4A58-BE99-4197BE4E0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4AFD8B-D220-40EB-8971-AFB2769F0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2F68A1-B5B8-49A7-94A9-D83A6552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490E6E-B438-41D5-912E-DB9C115E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1721F2-FD92-42D6-86C1-5BA9287A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79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E316F-6A2C-4935-8F4A-804D7323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D12A3E-81C5-4F92-8630-547FA1939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5C7DFB-2234-4B62-B350-51AE0216D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22822AF-42B3-4775-B9B7-467328832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29589D4-9F60-4C25-8907-764DAFE88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577A593-3921-4A77-8501-E6B382F3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5B4FAD3-250A-4F4B-8271-8C62353B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61476C6-CEA3-4F22-81BB-E021CF6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32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772CCD-F105-4CEB-BF65-A6D61DAE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E951978-BA73-49CB-8139-D8BA3FC2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90BCF3-83A7-4AF2-A822-7E145A55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B270408-D51B-4F01-BA6D-96482A54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11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346350D-50F9-43BD-B621-70A8EE4A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69C341-9516-44F2-AC1A-7E8099AD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A37AF4-5A9F-4104-9C65-BCD4D0F6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36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635467-ADB7-472C-AA9F-94D4AB82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697724-66F2-4B01-BF8F-54E5FE7E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FCFB61-BB28-4AC6-97CE-3179934E2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E7E4D6-78D4-45E8-A241-5A9DB5F7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14E06C-E990-490C-90AB-9EEC7EC5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4DCADE-885A-4BF8-A190-F7FED994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11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CA7DC-0B97-4178-B10D-934A8FC7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451309E-5B67-45E5-AEA7-E74AEB2F1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F18DED-FC6C-4C38-AA7D-0BE0B4947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5DBB77-A22E-4384-9B47-BDC6FDB5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3AA839-1837-46AE-A4CE-6EB6FFA7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D0379B-8240-456C-A5F1-7B9596EC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6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2EC53C4-6C5E-493B-8111-DF9244C0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CD0153-E2ED-477E-A599-3FA818CC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E9193E-FF57-4DBB-A4E4-E5D0FEF0E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EF024-7CCC-4D96-AAE9-5B0292868286}" type="datetimeFigureOut">
              <a:rPr lang="pl-PL" smtClean="0"/>
              <a:t>24.04.2025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ABAFEC-DD23-4888-9070-0EDC943D4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E9E5E4-1DDD-4560-A245-8DB097C49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1768-9D96-4CE2-8020-72BB140DC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0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ytutksiazki.pl/certyfikat/strona/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.gasior@instytutksiazki.pl" TargetMode="External"/><Relationship Id="rId2" Type="http://schemas.openxmlformats.org/officeDocument/2006/relationships/hyperlink" Target="mailto:certyfikat2025@instytutksiazki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.lewandowska@instytutksiazki.pl" TargetMode="External"/><Relationship Id="rId4" Type="http://schemas.openxmlformats.org/officeDocument/2006/relationships/hyperlink" Target="mailto:f.markiel@instytutksiazki.p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41D951-2528-4A38-ABB5-3420F5842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594" y="705113"/>
            <a:ext cx="10318812" cy="1913800"/>
          </a:xfrm>
        </p:spPr>
        <p:txBody>
          <a:bodyPr>
            <a:noAutofit/>
          </a:bodyPr>
          <a:lstStyle/>
          <a:p>
            <a:r>
              <a:rPr lang="pl-PL" sz="4000" dirty="0"/>
              <a:t>Certyfikat dla małych księgarni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61D545-89E2-4D80-BCFC-E6C51760D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215"/>
            <a:ext cx="9144000" cy="650366"/>
          </a:xfrm>
        </p:spPr>
        <p:txBody>
          <a:bodyPr/>
          <a:lstStyle/>
          <a:p>
            <a:r>
              <a:rPr lang="pl-PL" dirty="0">
                <a:latin typeface="+mj-lt"/>
              </a:rPr>
              <a:t>Instrukcja wypełniania wniosku o dofinansowanie w programie</a:t>
            </a:r>
          </a:p>
        </p:txBody>
      </p:sp>
    </p:spTree>
    <p:extLst>
      <p:ext uri="{BB962C8B-B14F-4D97-AF65-F5344CB8AC3E}">
        <p14:creationId xmlns:p14="http://schemas.microsoft.com/office/powerpoint/2010/main" val="397338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6B845-FA97-80D1-749D-AE4675BF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Instrukcja wypełniania wniosku o dofinansowanie w programie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BE2936-D489-8B4F-648F-88F0A64DC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W zakładce dane wnioskodawcy należy również wypełnić dane dotyczące osoby upoważnionej do reprezentowania księgarni: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Aby dodać kolejną osobę upoważnioną do reprezentowania księgarni należy kliknąć przycisk „Dodaj kolejną osobę upoważnioną”.</a:t>
            </a:r>
          </a:p>
          <a:p>
            <a:pPr marL="0" indent="0">
              <a:buNone/>
            </a:pPr>
            <a:r>
              <a:rPr lang="pl-PL" dirty="0"/>
              <a:t>Aby zapisać dane wnioskodawcy należy kliknąć przycisk „Zapisz”.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5149FA5-458D-F72A-0BCE-477981FD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23" y="2598153"/>
            <a:ext cx="5876187" cy="21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6B845-FA97-80D1-749D-AE4675BF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Instrukcja wypełniania wniosku o dofinansowanie w programie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BE2936-D489-8B4F-648F-88F0A64DC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Po poprawnym uzupełnieniu zakładki „Dane wnioskodawcy”, można przejść do zakładki „Wnioski”.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Wniosek można wypełnić klikając przycisk „Nowy wniosek”.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1C606FD-41EB-9AEF-0891-FAB3E5F8D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66" y="2735688"/>
            <a:ext cx="84010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6B845-FA97-80D1-749D-AE4675BF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Instrukcja wypełniania wniosku o dofinansowanie w programie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BE2936-D489-8B4F-648F-88F0A64DC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W celu zapisania kopii roboczej wniosku wystarczy wypełnić:</a:t>
            </a:r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dane osoby odpowiedzialnej za przygotowanie wniosku</a:t>
            </a:r>
          </a:p>
          <a:p>
            <a:pPr>
              <a:buFontTx/>
              <a:buChar char="-"/>
            </a:pPr>
            <a:r>
              <a:rPr lang="pl-PL" dirty="0"/>
              <a:t>zgody na przetwarzanie danych osobowych</a:t>
            </a:r>
          </a:p>
        </p:txBody>
      </p:sp>
    </p:spTree>
    <p:extLst>
      <p:ext uri="{BB962C8B-B14F-4D97-AF65-F5344CB8AC3E}">
        <p14:creationId xmlns:p14="http://schemas.microsoft.com/office/powerpoint/2010/main" val="244065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Wypełniając punkt </a:t>
            </a:r>
            <a:r>
              <a:rPr lang="pl-PL" sz="2400" b="1" dirty="0"/>
              <a:t>Osoba odpowiedzialna za przygotowanie wniosku i kontakty z Instytutem Książki </a:t>
            </a:r>
            <a:r>
              <a:rPr lang="pl-PL" sz="2400" dirty="0"/>
              <a:t>prosimy wpisać dane osoby faktycznie wypełniającej wniosek. Tą osobą może być właściciel księgarni, pracownik księgarni, ale i osoba zatrudniona poza księgarnią. Osoba odpowiedzialna nie musi być równoznaczna z osobą upoważnioną do reprezentowania wnioskodawcy. </a:t>
            </a:r>
          </a:p>
          <a:p>
            <a:pPr marL="0" indent="0">
              <a:buNone/>
            </a:pPr>
            <a:r>
              <a:rPr lang="pl-PL" sz="2400" dirty="0"/>
              <a:t>To właśnie na adres e-mail wskazany w tym punkcie będą wysyłane wszystkie powiadomienia dotyczące wniosku – w tym informacje o konieczności poprawy błędów formalnych.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38284AB-BBD0-C216-9063-AAD41723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404" y="4300920"/>
            <a:ext cx="6322042" cy="16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2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73C241D-B72C-9E2D-60F0-DB27D7D4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Wpisując dane dotyczące lokalu, należy pamiętać o podaniu nazwy miejscowości, gminy, powiatu oraz województwa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8ACAB6-1768-8F8B-F2C1-731BB1CA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436" y="2669660"/>
            <a:ext cx="6587127" cy="30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4"/>
            <a:ext cx="10631750" cy="502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Preliminarz całkowitych wydatków</a:t>
            </a:r>
          </a:p>
          <a:p>
            <a:pPr marL="0" indent="0">
              <a:buNone/>
            </a:pPr>
            <a:r>
              <a:rPr lang="pl-PL" sz="2400" dirty="0"/>
              <a:t>Nazwy kosztów podanych w poszczególnych kategoriach kosztów powinny być jak najbardziej ogólne: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Laptop DELL </a:t>
            </a:r>
            <a:r>
              <a:rPr lang="pl-PL" sz="2400" dirty="0" err="1"/>
              <a:t>Inspiron</a:t>
            </a:r>
            <a:r>
              <a:rPr lang="pl-PL" sz="2400" dirty="0"/>
              <a:t> 5310-8512 13.3" i5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Komputer </a:t>
            </a:r>
          </a:p>
          <a:p>
            <a:pPr marL="0" indent="0">
              <a:buNone/>
            </a:pPr>
            <a:endParaRPr lang="pl-PL" sz="2400" u="sng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A5915754-5D14-0771-E9B6-E6D51E1D0C71}"/>
                  </a:ext>
                </a:extLst>
              </p14:cNvPr>
              <p14:cNvContentPartPr/>
              <p14:nvPr/>
            </p14:nvContentPartPr>
            <p14:xfrm>
              <a:off x="5152755" y="4523610"/>
              <a:ext cx="360" cy="360"/>
            </p14:xfrm>
          </p:contentPart>
        </mc:Choice>
        <mc:Fallback xmlns=""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A5915754-5D14-0771-E9B6-E6D51E1D0C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4115" y="45149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Znak plus 42">
            <a:extLst>
              <a:ext uri="{FF2B5EF4-FFF2-40B4-BE49-F238E27FC236}">
                <a16:creationId xmlns:a16="http://schemas.microsoft.com/office/drawing/2014/main" id="{E55A1AD0-E89F-4BA9-5390-B6807FE9AFF8}"/>
              </a:ext>
            </a:extLst>
          </p:cNvPr>
          <p:cNvSpPr/>
          <p:nvPr/>
        </p:nvSpPr>
        <p:spPr>
          <a:xfrm>
            <a:off x="2538278" y="4343400"/>
            <a:ext cx="914400" cy="914400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4" name="Znak mnożenia 43">
            <a:extLst>
              <a:ext uri="{FF2B5EF4-FFF2-40B4-BE49-F238E27FC236}">
                <a16:creationId xmlns:a16="http://schemas.microsoft.com/office/drawing/2014/main" id="{D9321E79-45B8-80C7-DADE-233BA938D504}"/>
              </a:ext>
            </a:extLst>
          </p:cNvPr>
          <p:cNvSpPr/>
          <p:nvPr/>
        </p:nvSpPr>
        <p:spPr>
          <a:xfrm>
            <a:off x="6154075" y="34290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2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507"/>
            <a:ext cx="10515600" cy="4637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Preliminarz całkowitych wydatków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Kategoria wydatków </a:t>
            </a:r>
            <a:r>
              <a:rPr lang="pl-PL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Koszty promocji księgarni</a:t>
            </a:r>
            <a:r>
              <a:rPr lang="pl-PL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jest kategorią obligatoryjną dla każdego wnioskodawcy, musi być częścią realizacji każdego wnioskowanego zadania, zarówno w roku 2025, jak i w 2026.</a:t>
            </a: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5B0EFACA-E5AB-8688-2934-BCCE9AECC0F4}"/>
                  </a:ext>
                </a:extLst>
              </p14:cNvPr>
              <p14:cNvContentPartPr/>
              <p14:nvPr/>
            </p14:nvContentPartPr>
            <p14:xfrm>
              <a:off x="-47805" y="2333010"/>
              <a:ext cx="216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5B0EFACA-E5AB-8688-2934-BCCE9AECC0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6805" y="2324010"/>
                <a:ext cx="198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Obraz 14">
            <a:extLst>
              <a:ext uri="{FF2B5EF4-FFF2-40B4-BE49-F238E27FC236}">
                <a16:creationId xmlns:a16="http://schemas.microsoft.com/office/drawing/2014/main" id="{4F85E14A-B7FF-6BAB-5C16-7401C64B8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871" y="3525276"/>
            <a:ext cx="7820568" cy="16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07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A1488-B860-607B-CCC2-FFA88672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AA00C47A-CB63-BC1C-937A-5EA11654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Uzupełniając preliminarz, należy podać nazwy poszczególnych kosztów oraz wartość tych kosztów w pełnych złotych: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FF578B5-5967-45C3-AC9C-FAF554C82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161" y="2879436"/>
            <a:ext cx="7379678" cy="30636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7325BE0-E211-C6B0-031E-2A1EC4A1A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033" y="2706555"/>
            <a:ext cx="8271933" cy="40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1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konkursie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 ramach programu „Certyfikat dla małych księgarni” możliwe jest finansowane poniższych kosztów:</a:t>
            </a:r>
          </a:p>
          <a:p>
            <a:pPr marL="0" indent="0">
              <a:buNone/>
            </a:pPr>
            <a:endParaRPr lang="pl-PL" sz="2400" dirty="0"/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koszty promocji księgarni;</a:t>
            </a:r>
            <a:endParaRPr lang="pl-PL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koszty konsultingu i doradztwa; </a:t>
            </a:r>
            <a:endParaRPr lang="pl-PL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koszty stałe utrzymania lokalu księgarni;</a:t>
            </a:r>
            <a:endParaRPr lang="pl-PL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koszty realizacji planu </a:t>
            </a:r>
            <a:r>
              <a:rPr lang="pl-PL" dirty="0" err="1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proczytelniczego</a:t>
            </a:r>
            <a:r>
              <a:rPr lang="pl-PL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;</a:t>
            </a:r>
            <a:endParaRPr lang="pl-PL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zakup niezbędnego sprzętu i wyposażenia księgarni. </a:t>
            </a:r>
            <a:endParaRPr lang="pl-PL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1239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Preliminarz całkowitych wydatków</a:t>
            </a:r>
          </a:p>
          <a:p>
            <a:pPr marL="0" indent="0">
              <a:buNone/>
            </a:pPr>
            <a:r>
              <a:rPr lang="pl-PL" sz="2600" dirty="0"/>
              <a:t>Suma kosztów poszczególnych kategorii widnieje na końcu tabeli dotyczącej danej kategorii.</a:t>
            </a:r>
          </a:p>
          <a:p>
            <a:pPr marL="0" indent="0">
              <a:buNone/>
            </a:pPr>
            <a:r>
              <a:rPr lang="pl-PL" sz="2600" dirty="0"/>
              <a:t>Suma kosztów wszystkich kategorii widnieje w tabeli </a:t>
            </a:r>
            <a:r>
              <a:rPr lang="pl-PL" sz="2600" i="1" dirty="0"/>
              <a:t>podsumowanie</a:t>
            </a:r>
            <a:r>
              <a:rPr lang="pl-PL" sz="2600" dirty="0"/>
              <a:t>.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D937597-B295-CE1D-27D0-D22683816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4235830"/>
            <a:ext cx="11001375" cy="10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781050"/>
            <a:ext cx="10706100" cy="539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Wniosek o dofinansowanie należy wypełnić i złożyć używając elektronicznego generatora wniosków dostępnego pod adresem: </a:t>
            </a:r>
          </a:p>
          <a:p>
            <a:pPr marL="0" indent="0">
              <a:buNone/>
            </a:pPr>
            <a:r>
              <a:rPr lang="pl-PL" sz="2400" dirty="0"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https://instytutksiazki.pl/certyfikat/strona/3</a:t>
            </a:r>
            <a:endParaRPr lang="pl-PL" sz="2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 wypełnieniu i złożeniu wniosku w generatorze wniosków, należy go:</a:t>
            </a:r>
          </a:p>
          <a:p>
            <a:pPr marL="0" indent="0">
              <a:buNone/>
            </a:pPr>
            <a:r>
              <a:rPr lang="pl-PL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 wydrukować, opieczętować, podpisać, a następnie przesłać pocztą tradycyjną wraz z kompletem załączników na adres</a:t>
            </a:r>
            <a:r>
              <a:rPr lang="pl-PL" sz="2400" dirty="0"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br>
              <a:rPr lang="pl-PL" sz="24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Instytut Książki, ul. Wróblewskiego 6, 31-148 Kraków</a:t>
            </a:r>
          </a:p>
          <a:p>
            <a:pPr marL="0" indent="0">
              <a:buNone/>
            </a:pPr>
            <a:r>
              <a:rPr lang="pl-PL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lub</a:t>
            </a:r>
          </a:p>
          <a:p>
            <a:pPr marL="0" indent="0">
              <a:buNone/>
            </a:pP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podpisać elektronicznie i dostarczyć go w formie elektronicznej zgodnie z regulaminem</a:t>
            </a:r>
          </a:p>
        </p:txBody>
      </p:sp>
    </p:spTree>
    <p:extLst>
      <p:ext uri="{BB962C8B-B14F-4D97-AF65-F5344CB8AC3E}">
        <p14:creationId xmlns:p14="http://schemas.microsoft.com/office/powerpoint/2010/main" val="368506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0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55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/>
              <a:t>Podsumowanie kosztów: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 uzupełnieniu preliminarza w tabeli „Podsumowanie kosztów” pojawi się informacja dotycząca łącznych kwot wsparcia finansowego z podziałem na lata.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C6D614-9AB0-59B0-A029-01A7D22FA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06" y="1963871"/>
            <a:ext cx="8763000" cy="293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54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891"/>
            <a:ext cx="10515600" cy="4666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Podsumowanie kosztów:</a:t>
            </a:r>
          </a:p>
          <a:p>
            <a:pPr marL="0" indent="0">
              <a:buNone/>
            </a:pPr>
            <a:r>
              <a:rPr lang="pl-PL" sz="1800" dirty="0"/>
              <a:t>Jeżeli kwota wsparcia finansowego będzie wyższa niż regulaminowe maksimum – pojawi się informacja o błędzie. </a:t>
            </a:r>
          </a:p>
          <a:p>
            <a:pPr marL="0" indent="0">
              <a:buNone/>
            </a:pPr>
            <a:r>
              <a:rPr lang="pl-PL" sz="1800" dirty="0"/>
              <a:t>Dodatkowo generator wylicza wartość procentową wsparcia w poszczególnych latach, co stanowi wskazówkę dotyczącą poprawności wypełnienia preliminarza kosztów.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8F4B368-CE4D-F492-A09C-BD324048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2780627"/>
            <a:ext cx="6719887" cy="35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529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Opis zadania – w poszczególnych polach opisów zadania należy wpisać informacje dotyczące księgarni, które mogą mieć pozytywny wpływ na ocenę wniosku.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Pole „dodatkowe informacje”</a:t>
            </a:r>
          </a:p>
          <a:p>
            <a:pPr marL="0" indent="0">
              <a:buNone/>
            </a:pPr>
            <a:r>
              <a:rPr lang="pl-PL" sz="2400" dirty="0"/>
              <a:t>nie jest obowiązkowe.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9DF6F54-FC1D-E963-A737-B9F3B136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197" y="2361716"/>
            <a:ext cx="6365880" cy="3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4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/>
          </a:bodyPr>
          <a:lstStyle/>
          <a:p>
            <a:r>
              <a:rPr lang="pl-PL" sz="1800" dirty="0"/>
              <a:t>Instrukcja wypełniania wniosku o dofinansowanie w programie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4"/>
            <a:ext cx="10515600" cy="5024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Opis lokalu/-ów </a:t>
            </a:r>
          </a:p>
          <a:p>
            <a:pPr marL="0" indent="0">
              <a:buNone/>
            </a:pPr>
            <a:r>
              <a:rPr lang="pl-PL" sz="2400" dirty="0"/>
              <a:t>objętych zadaniem.</a:t>
            </a:r>
          </a:p>
          <a:p>
            <a:pPr marL="0" indent="0">
              <a:buNone/>
            </a:pPr>
            <a:r>
              <a:rPr lang="pl-PL" sz="2400" dirty="0"/>
              <a:t>W poszczególnych </a:t>
            </a:r>
          </a:p>
          <a:p>
            <a:pPr marL="0" indent="0">
              <a:buNone/>
            </a:pPr>
            <a:r>
              <a:rPr lang="pl-PL" sz="2400" dirty="0"/>
              <a:t>polach opisów zadania </a:t>
            </a:r>
          </a:p>
          <a:p>
            <a:pPr marL="0" indent="0">
              <a:buNone/>
            </a:pPr>
            <a:r>
              <a:rPr lang="pl-PL" sz="2400" dirty="0"/>
              <a:t>należy wpisać informacje</a:t>
            </a:r>
          </a:p>
          <a:p>
            <a:pPr marL="0" indent="0">
              <a:buNone/>
            </a:pPr>
            <a:r>
              <a:rPr lang="pl-PL" sz="2400" dirty="0"/>
              <a:t>dotyczące księgarni, </a:t>
            </a:r>
          </a:p>
          <a:p>
            <a:pPr marL="0" indent="0">
              <a:buNone/>
            </a:pPr>
            <a:r>
              <a:rPr lang="pl-PL" sz="2400" dirty="0"/>
              <a:t>które mogą mieć </a:t>
            </a:r>
          </a:p>
          <a:p>
            <a:pPr marL="0" indent="0">
              <a:buNone/>
            </a:pPr>
            <a:r>
              <a:rPr lang="pl-PL" sz="2400" dirty="0"/>
              <a:t>pozytywny wpływ na </a:t>
            </a:r>
          </a:p>
          <a:p>
            <a:pPr marL="0" indent="0">
              <a:buNone/>
            </a:pPr>
            <a:r>
              <a:rPr lang="pl-PL" sz="2400" dirty="0"/>
              <a:t>ocenę wniosku.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5B9D7F-D61F-1870-A964-4D242F9B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942" y="1312416"/>
            <a:ext cx="7736866" cy="52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2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777738"/>
            <a:ext cx="10620375" cy="540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Wskaźniki realizacji projektu.</a:t>
            </a:r>
          </a:p>
          <a:p>
            <a:pPr marL="0" indent="0">
              <a:buNone/>
            </a:pPr>
            <a:r>
              <a:rPr lang="pl-PL" sz="2400" dirty="0"/>
              <a:t>Uzupełniając wskaźniki realizacji projektu, należy pamiętać, że liczba tytułów z roku na rok powinna wzrastać o 10% w stosunku do roku poprzedniego.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7BA39F4-D602-785F-0373-DE78E78F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25" y="2121359"/>
            <a:ext cx="7726774" cy="44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6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Wymagania obowiązkowe</a:t>
            </a:r>
          </a:p>
          <a:p>
            <a:pPr marL="0" indent="0">
              <a:buNone/>
            </a:pPr>
            <a:r>
              <a:rPr lang="pl-PL" sz="2400" dirty="0"/>
              <a:t>Prowadzenie działalności w formie księgarni niezależnej minimum od 1 stycznia 2024 roku.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Jeżeli wpisany zostanie okres krótszy niż wymagany, generator nie pozwoli na złożenie wniosku.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36F4E82-4562-77CF-A6A3-557FC4419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31" y="2566367"/>
            <a:ext cx="10307938" cy="8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6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5"/>
            <a:ext cx="10515600" cy="4750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Kolejny punkt wniosku stanowi pierwszą część testu pomocy publicznej.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Na pytania należy odpowiadać zgodnie ze stanem faktycznym.</a:t>
            </a:r>
          </a:p>
          <a:p>
            <a:pPr marL="0" indent="0">
              <a:buNone/>
            </a:pPr>
            <a:r>
              <a:rPr lang="pl-PL" sz="2400" b="1" dirty="0"/>
              <a:t>Wynik testu nie podlega ocenie.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9F0FFC8-1374-64A3-357F-2F014532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33" y="2177013"/>
            <a:ext cx="8360313" cy="31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07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614"/>
            <a:ext cx="10515600" cy="465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Oświadczenia wnioskodawców.</a:t>
            </a:r>
          </a:p>
          <a:p>
            <a:pPr marL="0" indent="0">
              <a:buNone/>
            </a:pPr>
            <a:r>
              <a:rPr lang="pl-PL" sz="2400" dirty="0"/>
              <a:t>W tym punkcie wniosku wnioskodawcy powinni zaznaczyć odpowiednie oświadczenia, zgodnie ze stanem faktycznym.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62E66C-F17C-0228-6F61-46C364DF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65" y="3429000"/>
            <a:ext cx="9545487" cy="29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93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E143CA-3A89-5829-7606-8535E5AB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2" y="218476"/>
            <a:ext cx="8771626" cy="230097"/>
          </a:xfrm>
        </p:spPr>
        <p:txBody>
          <a:bodyPr>
            <a:normAutofit fontScale="90000"/>
          </a:bodyPr>
          <a:lstStyle/>
          <a:p>
            <a:r>
              <a:rPr lang="pl-PL" sz="1800" dirty="0"/>
              <a:t>Instrukcja wypełniania wniosku o dofinansowanie w programie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F30254-708A-C945-5F5F-47619E2D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420183"/>
            <a:ext cx="3558252" cy="43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Zgoda na badania ewaluacyjne (dobrowolna) oraz oświadczenia o przetwarzaniu danych osobowych (obowiązkowe).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Jeżeli „okienko” nie zostanie zaznaczone, w generatorze wyświetli się informacja: „Zgoda jest wymagana”.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7247F8-B256-3AD5-89B0-6371544B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924" y="983411"/>
            <a:ext cx="7832334" cy="49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19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4"/>
            <a:ext cx="10515600" cy="4667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Załączniki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>
                <a:cs typeface="Calibri" panose="020F0502020204030204" pitchFamily="34" charset="0"/>
              </a:rPr>
              <a:t>Załączniki w generatorze wniosków można zapisywać w następujących formatach: </a:t>
            </a:r>
            <a:r>
              <a:rPr lang="pl-PL" sz="2400" b="1" dirty="0">
                <a:cs typeface="Calibri" panose="020F0502020204030204" pitchFamily="34" charset="0"/>
              </a:rPr>
              <a:t>jpg/pdf/</a:t>
            </a:r>
            <a:r>
              <a:rPr lang="pl-PL" sz="2400" b="1" dirty="0" err="1">
                <a:cs typeface="Calibri" panose="020F0502020204030204" pitchFamily="34" charset="0"/>
              </a:rPr>
              <a:t>png</a:t>
            </a:r>
            <a:r>
              <a:rPr lang="pl-PL" sz="2400" dirty="0">
                <a:cs typeface="Calibri" panose="020F0502020204030204" pitchFamily="34" charset="0"/>
              </a:rPr>
              <a:t>. Pliki w innych formatach (np. </a:t>
            </a:r>
            <a:r>
              <a:rPr lang="pl-PL" sz="2400" dirty="0" err="1">
                <a:cs typeface="Calibri" panose="020F0502020204030204" pitchFamily="34" charset="0"/>
              </a:rPr>
              <a:t>docx</a:t>
            </a:r>
            <a:r>
              <a:rPr lang="pl-PL" sz="2400" dirty="0">
                <a:cs typeface="Calibri" panose="020F0502020204030204" pitchFamily="34" charset="0"/>
              </a:rPr>
              <a:t>) nie mogą zostać zapisane w generatorze wniosków. </a:t>
            </a:r>
          </a:p>
          <a:p>
            <a:pPr marL="0" indent="0">
              <a:buNone/>
            </a:pPr>
            <a:r>
              <a:rPr lang="pl-PL" sz="2000" b="1" dirty="0">
                <a:cs typeface="Calibri" panose="020F0502020204030204" pitchFamily="34" charset="0"/>
              </a:rPr>
              <a:t>Nie ma możliwości dołączania</a:t>
            </a:r>
          </a:p>
          <a:p>
            <a:pPr marL="0" indent="0">
              <a:buNone/>
            </a:pPr>
            <a:r>
              <a:rPr lang="pl-PL" sz="2000" b="1" dirty="0">
                <a:cs typeface="Calibri" panose="020F0502020204030204" pitchFamily="34" charset="0"/>
              </a:rPr>
              <a:t>załączników w formie kilku</a:t>
            </a:r>
          </a:p>
          <a:p>
            <a:pPr marL="0" indent="0">
              <a:buNone/>
            </a:pPr>
            <a:r>
              <a:rPr lang="pl-PL" sz="2000" b="1" dirty="0">
                <a:cs typeface="Calibri" panose="020F0502020204030204" pitchFamily="34" charset="0"/>
              </a:rPr>
              <a:t>stron.</a:t>
            </a:r>
          </a:p>
          <a:p>
            <a:pPr marL="0" indent="0">
              <a:buNone/>
            </a:pPr>
            <a:r>
              <a:rPr lang="pl-PL" sz="2000" b="1" dirty="0">
                <a:cs typeface="Calibri" panose="020F0502020204030204" pitchFamily="34" charset="0"/>
              </a:rPr>
              <a:t>Każdy załącznik powinien być </a:t>
            </a:r>
          </a:p>
          <a:p>
            <a:pPr marL="0" indent="0">
              <a:buNone/>
            </a:pPr>
            <a:r>
              <a:rPr lang="pl-PL" sz="2000" b="1" dirty="0">
                <a:cs typeface="Calibri" panose="020F0502020204030204" pitchFamily="34" charset="0"/>
              </a:rPr>
              <a:t>wgrany do generatora w jednym </a:t>
            </a:r>
          </a:p>
          <a:p>
            <a:pPr marL="0" indent="0">
              <a:buNone/>
            </a:pPr>
            <a:r>
              <a:rPr lang="pl-PL" sz="2000" b="1" dirty="0">
                <a:cs typeface="Calibri" panose="020F0502020204030204" pitchFamily="34" charset="0"/>
              </a:rPr>
              <a:t>pliku.</a:t>
            </a:r>
          </a:p>
          <a:p>
            <a:pPr marL="0" indent="0">
              <a:buNone/>
            </a:pPr>
            <a:endParaRPr lang="pl-PL" sz="24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5CDF60B-7C79-9513-9841-E7218870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831" y="3813480"/>
            <a:ext cx="6204969" cy="211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1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Złożenie wniosku poprzedza założenie konta – aby to zrobić należy podać login (adres e-mail) i wprowadzić proponowane przez siebie hasło.</a:t>
            </a:r>
          </a:p>
          <a:p>
            <a:pPr marL="0" indent="0">
              <a:buNone/>
            </a:pPr>
            <a:endParaRPr lang="pl-PL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ea typeface="Times New Roman" panose="02020603050405020304" pitchFamily="18" charset="0"/>
                <a:cs typeface="Calibri" panose="020F0502020204030204" pitchFamily="34" charset="0"/>
              </a:rPr>
              <a:t>Na wskazany przy rejestracji adres e-mail zostanie wysłany link aktywacyjny, który zakończy proces zakładania konta.</a:t>
            </a:r>
            <a:endParaRPr lang="pl-PL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41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Zapis kopii roboczej, wydruk i złożenie wniosku 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Wnioskodawca ma możliwość dokonywania różnych czynności w czasie wypełniania wniosku.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Na kolejnych slajdach przedstawione są możliwości, jakie dają powyższe przyciski.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D99CECF-06F8-48FE-B3DE-91E84DB99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24" y="3611898"/>
            <a:ext cx="75628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Zapis kopii roboczej, wydruk i złożenie wniosku 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Zapis kopii roboczej </a:t>
            </a:r>
            <a:r>
              <a:rPr lang="pl-PL" sz="2400" dirty="0"/>
              <a:t>jest możliwy na każdym etapie składania wniosku. Do zapisania kopii roboczej potrzebne jest jedynie podanie danych osoby odpowiedzialnej za przygotowanie wniosku oraz wyrażanie zgody na przetwarzanie danych osobowych.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 zapisaniu kopii roboczej można wylogować się z generatora wniosków i powrócić do niego w dogodnym dla Państwa momencie, w czasie trwania naboru. Wszystkie dane zapisane w kopii roboczej zostaną zachowane.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52605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F1A25-C2BA-C9F4-BE90-46291372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zapisaniu kopii roboczej pojawi się komunikat: 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6065004A-A3AD-1ADC-214C-E905CBC54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622" y="2800287"/>
            <a:ext cx="8126586" cy="2789630"/>
          </a:xfrm>
        </p:spPr>
      </p:pic>
    </p:spTree>
    <p:extLst>
      <p:ext uri="{BB962C8B-B14F-4D97-AF65-F5344CB8AC3E}">
        <p14:creationId xmlns:p14="http://schemas.microsoft.com/office/powerpoint/2010/main" val="229616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Zapis kopii roboczej, wydruk i złożenie wniosku 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Złożenie wniosku następuje po kliknięciu przycisku „</a:t>
            </a:r>
            <a:r>
              <a:rPr lang="pl-PL" sz="2400" b="1" dirty="0"/>
              <a:t>Zaakceptuj</a:t>
            </a:r>
            <a:r>
              <a:rPr lang="pl-PL" sz="2400" dirty="0"/>
              <a:t>”.</a:t>
            </a:r>
          </a:p>
          <a:p>
            <a:pPr marL="0" indent="0">
              <a:buNone/>
            </a:pPr>
            <a:r>
              <a:rPr lang="pl-PL" sz="2400" dirty="0"/>
              <a:t>Jeżeli wniosek nie został poprawnie uzupełniony, nie będą Państwo mieli możliwości złożenia go. W generatorze wniosków pojawi się poniższy komentarz: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Należy wybrać przycisk „OK” i zastosować się do uwag, które pojawią się w Państwa wniosku.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23FE8D-DEEA-4C38-891E-07E63C6D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12" y="3967267"/>
            <a:ext cx="6962163" cy="14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94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BB4F0E-2753-91DB-3611-742B67B16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Jeżeli wniosek został poprawnie uzupełniony, pojawi się komunikat. Należy zaznaczyć checkbox – to przypomnienie o konieczności wysyłki podpisanego wniosku.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E2B09A7-B0F3-5F41-BC2E-7AB29806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77" y="3368525"/>
            <a:ext cx="77914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95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5" y="1833824"/>
            <a:ext cx="10649125" cy="4868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Zapis kopii roboczej, wydruk i złożenie wniosku 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 wybraniu przycisku „</a:t>
            </a:r>
            <a:r>
              <a:rPr lang="pl-PL" sz="2400" b="1" dirty="0"/>
              <a:t>Drukuj</a:t>
            </a:r>
            <a:r>
              <a:rPr lang="pl-PL" sz="2400" dirty="0"/>
              <a:t>” na ekranie pojawi się podgląd wydruku. Mają Państwo możliwość wydrukowania dokumentu i/lub zapisania go na swoim komputerze. Po zapisaniu wniosku pojawia się kolejne okienko, gdzie poza zaznaczeniem „okienka” należy kliknąć jeszcze przycisk „</a:t>
            </a:r>
            <a:r>
              <a:rPr lang="pl-PL" sz="2400" b="1" dirty="0"/>
              <a:t>Zaakceptuj i wyślij wniosek</a:t>
            </a:r>
            <a:r>
              <a:rPr lang="pl-PL" sz="2400" dirty="0"/>
              <a:t>”.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C327CC-D372-A4B4-38CE-622637F2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35" y="4523528"/>
            <a:ext cx="5902804" cy="21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23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5" y="1833824"/>
            <a:ext cx="10649125" cy="4868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Zapis kopii roboczej, wydruk i złożenie wniosku 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 prawidłowym złożeniu wniosku pojawi się </a:t>
            </a:r>
          </a:p>
          <a:p>
            <a:pPr marL="0" indent="0">
              <a:buNone/>
            </a:pPr>
            <a:r>
              <a:rPr lang="pl-PL" sz="2400" dirty="0"/>
              <a:t>komunikat potwierdzający wysłanie wniosku.</a:t>
            </a:r>
          </a:p>
          <a:p>
            <a:pPr marL="0" indent="0">
              <a:buNone/>
            </a:pPr>
            <a:r>
              <a:rPr lang="pl-PL" sz="2400" dirty="0"/>
              <a:t>Wniosek otrzyma również swój </a:t>
            </a:r>
            <a:r>
              <a:rPr lang="pl-PL" sz="2400" b="1" dirty="0"/>
              <a:t>numer</a:t>
            </a:r>
            <a:r>
              <a:rPr lang="pl-PL" sz="2400" dirty="0"/>
              <a:t>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W okienku należy wybrać przycisk „OK”, który zmieni status wniosku na wysłany.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BBEBBF-B035-4344-B966-A95CE516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00" y="2370681"/>
            <a:ext cx="4101605" cy="18216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19F6A2C-F775-56C3-CFE2-8A0647E15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147" y="5297194"/>
            <a:ext cx="6402180" cy="9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75" y="1833824"/>
            <a:ext cx="10649125" cy="4868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Zapis kopii roboczej, wydruk i złożenie wniosku 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Pozostałe przyciski</a:t>
            </a:r>
          </a:p>
          <a:p>
            <a:pPr marL="457200" indent="-457200">
              <a:buAutoNum type="arabicPeriod"/>
            </a:pPr>
            <a:r>
              <a:rPr lang="pl-PL" sz="2400" dirty="0"/>
              <a:t>Przycisk „</a:t>
            </a:r>
            <a:r>
              <a:rPr lang="pl-PL" sz="2400" b="1" dirty="0"/>
              <a:t>Powrót</a:t>
            </a:r>
            <a:r>
              <a:rPr lang="pl-PL" sz="2400" dirty="0"/>
              <a:t>” przekierowuje do zakładki „Wnioski” bez zapisania zmian wprowadzonych we wniosku. Jeżeli chcą Państwo zapisać zmiany wprowadzone we wniosku, należy kliknąć przycisk „Zapisz kopię roboczą”.</a:t>
            </a:r>
          </a:p>
          <a:p>
            <a:pPr marL="457200" indent="-457200">
              <a:buAutoNum type="arabicPeriod"/>
            </a:pPr>
            <a:r>
              <a:rPr lang="pl-PL" sz="2400" dirty="0"/>
              <a:t>Przycisk „</a:t>
            </a:r>
            <a:r>
              <a:rPr lang="pl-PL" sz="2400" b="1" dirty="0"/>
              <a:t>Odrzuć</a:t>
            </a:r>
            <a:r>
              <a:rPr lang="pl-PL" sz="2400" dirty="0"/>
              <a:t>” służy do kasowania wniosku. Wniosek może zostać skasowany przez cały czas trwania naboru. Prosimy o przemyślane stosowanie tego przycisku.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76935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776"/>
            <a:ext cx="9487619" cy="4832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Dokładne informacje zasad przyznawania dofinansowania, przebiegu programu oraz zobowiązań beneficjentów znajdują się w Regulaminie programu dostępnym na stronie internetowej Instytutu Książki: www.instytutksiazki.pl 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Problemy techniczne proszę zgłaszać na adres: </a:t>
            </a:r>
            <a:r>
              <a:rPr lang="pl-PL" sz="2000" b="1" i="0" u="none" strike="noStrike" baseline="0" dirty="0">
                <a:solidFill>
                  <a:srgbClr val="000000"/>
                </a:solidFill>
                <a:hlinkClick r:id="rId2"/>
              </a:rPr>
              <a:t>certyfikat2025@instytutksiazki.pl</a:t>
            </a:r>
            <a:r>
              <a:rPr lang="pl-PL" sz="2000" b="1" i="0" u="none" strike="noStrike" baseline="0" dirty="0">
                <a:solidFill>
                  <a:srgbClr val="000000"/>
                </a:solidFill>
              </a:rPr>
              <a:t>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Informacji o programie udzielają: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/>
              <a:t>Ewa Gąsior | 505 245 827| </a:t>
            </a:r>
            <a:r>
              <a:rPr lang="pl-PL" sz="2000" dirty="0">
                <a:hlinkClick r:id="rId3"/>
              </a:rPr>
              <a:t>e.gasior@instytutksiazki.pl</a:t>
            </a:r>
            <a:endParaRPr lang="pl-PL" sz="2000" dirty="0"/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/>
              <a:t>Filip Markiel | 533 332 073 | </a:t>
            </a:r>
            <a:r>
              <a:rPr lang="pl-PL" sz="2000" dirty="0">
                <a:hlinkClick r:id="rId4"/>
              </a:rPr>
              <a:t>f.markiel@instytutksiazki.pl</a:t>
            </a:r>
            <a:endParaRPr lang="pl-PL" sz="2000" dirty="0"/>
          </a:p>
          <a:p>
            <a:pPr marL="0" indent="0">
              <a:lnSpc>
                <a:spcPct val="160000"/>
              </a:lnSpc>
              <a:buNone/>
            </a:pPr>
            <a:r>
              <a:rPr lang="pl-PL" sz="2000" dirty="0"/>
              <a:t>Agnieszka Lewandowska | </a:t>
            </a:r>
            <a:r>
              <a:rPr lang="pl-PL" sz="2000" dirty="0">
                <a:effectLst/>
                <a:ea typeface="Calibri" panose="020F0502020204030204" pitchFamily="34" charset="0"/>
              </a:rPr>
              <a:t>698 669 510</a:t>
            </a:r>
            <a:r>
              <a:rPr lang="pl-PL" sz="2000" dirty="0"/>
              <a:t>| </a:t>
            </a:r>
            <a:r>
              <a:rPr lang="pl-PL" sz="2000" dirty="0">
                <a:hlinkClick r:id="rId5"/>
              </a:rPr>
              <a:t>a.lewandowska@instytutksiazki.pl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23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Aby zapewnić prawidłowe działanie generatora wniosków należy korzystać ze zaktualizowanej wersji przeglądarek internetowych.</a:t>
            </a:r>
          </a:p>
          <a:p>
            <a:pPr marL="0" indent="0">
              <a:buNone/>
            </a:pPr>
            <a:endParaRPr lang="pl-PL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ea typeface="Times New Roman" panose="02020603050405020304" pitchFamily="18" charset="0"/>
                <a:cs typeface="Calibri" panose="020F0502020204030204" pitchFamily="34" charset="0"/>
              </a:rPr>
              <a:t>Nie należy otwierać generatora wniosków w więcej niż w więcej niż jednej karcie przeglądarki, gdyż może to spowodować pojawienie się nieoczekiwanych błędów.</a:t>
            </a:r>
            <a:endParaRPr lang="pl-PL" sz="2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6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Wypełnienie wniosku jest możliwe po wcześniejszym uzupełnieniu panelu </a:t>
            </a:r>
            <a:r>
              <a:rPr lang="pl-PL" sz="2400" b="1" dirty="0"/>
              <a:t>Dane wnioskodawcy </a:t>
            </a:r>
            <a:r>
              <a:rPr lang="pl-PL" sz="2400" dirty="0"/>
              <a:t>w zakładce </a:t>
            </a:r>
            <a:r>
              <a:rPr lang="pl-PL" sz="2400" b="1" dirty="0"/>
              <a:t>WNIOSKI</a:t>
            </a:r>
            <a:r>
              <a:rPr lang="pl-PL" sz="2400" dirty="0"/>
              <a:t>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Bez podania danych wnioskodawcy wypełnienie wniosku nie będzie możliwe.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4B9B307-8C4B-CB87-4FC5-C4C83ACD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2872046"/>
            <a:ext cx="8516539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9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CF71F-D937-BD94-8F37-8D2D3FAB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25125" cy="949325"/>
          </a:xfrm>
        </p:spPr>
        <p:txBody>
          <a:bodyPr>
            <a:noAutofit/>
          </a:bodyPr>
          <a:lstStyle/>
          <a:p>
            <a:r>
              <a:rPr lang="pl-PL" sz="1800"/>
              <a:t>Instrukcja wypełniania wniosku o dofinansowanie w programie</a:t>
            </a:r>
            <a:endParaRPr lang="pl-PL" sz="18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8CCE9A-AA12-7F8B-15A9-D54DFB1B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11613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Uzupełniając dane wnioskodawcy</a:t>
            </a:r>
          </a:p>
          <a:p>
            <a:pPr marL="0" indent="0">
              <a:buNone/>
            </a:pPr>
            <a:r>
              <a:rPr lang="pl-PL"/>
              <a:t>należy wypełnić okienka wskazane</a:t>
            </a:r>
          </a:p>
          <a:p>
            <a:pPr marL="0" indent="0">
              <a:buNone/>
            </a:pPr>
            <a:r>
              <a:rPr lang="pl-PL"/>
              <a:t>w tabeli.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893929-3C5E-D8DB-0BFD-A67322614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68" y="107950"/>
            <a:ext cx="517128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 panelu </a:t>
            </a:r>
            <a:r>
              <a:rPr lang="pl-PL" sz="2400" b="1" dirty="0"/>
              <a:t>Dane wnioskodawcy </a:t>
            </a:r>
            <a:r>
              <a:rPr lang="pl-PL" sz="2400" dirty="0"/>
              <a:t>miejscowość wnioskodawcy wybierana jest z listy rozwijalnej – prosimy o uważny wybór właściwej nazwy: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74A49F-A360-F4E7-FB31-70C376FD9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94" y="2904187"/>
            <a:ext cx="8328803" cy="21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C141-C72C-4256-9A21-3C084F5D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35"/>
            <a:ext cx="10515600" cy="815604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Instrukcja wypełniania wniosku o dofinansowanie w programie</a:t>
            </a:r>
            <a:br>
              <a:rPr lang="pl-PL" dirty="0">
                <a:latin typeface="+mj-l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7369D-BB01-4D2C-858D-096E8B26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 panelu Dane wnioskodawcy numer NIP oraz REGON należy uzupełnić w formie ciągu cyfr, bez oddzielających je myślników/dywizów/półpauz: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7D22A4-457F-4758-9BED-34727CE8B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29" y="2857599"/>
            <a:ext cx="4602702" cy="2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CBF1A9-D19A-7505-002F-42465CB5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Instrukcja wypełniania wniosku o dofinansowanie w programie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D6F9FB69-EC91-5023-FA35-5B2795F9AF21}"/>
                  </a:ext>
                </a:extLst>
              </p14:cNvPr>
              <p14:cNvContentPartPr/>
              <p14:nvPr/>
            </p14:nvContentPartPr>
            <p14:xfrm>
              <a:off x="2962155" y="3847530"/>
              <a:ext cx="360" cy="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D6F9FB69-EC91-5023-FA35-5B2795F9A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3155" y="38388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B4ED0A69-61B1-7649-304E-B878A264260D}"/>
                  </a:ext>
                </a:extLst>
              </p14:cNvPr>
              <p14:cNvContentPartPr/>
              <p14:nvPr/>
            </p14:nvContentPartPr>
            <p14:xfrm>
              <a:off x="4362195" y="4143090"/>
              <a:ext cx="360" cy="36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B4ED0A69-61B1-7649-304E-B878A2642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3555" y="41340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B0ABF061-7A7C-F747-3799-476C2AF800E4}"/>
                  </a:ext>
                </a:extLst>
              </p14:cNvPr>
              <p14:cNvContentPartPr/>
              <p14:nvPr/>
            </p14:nvContentPartPr>
            <p14:xfrm>
              <a:off x="6381435" y="2732970"/>
              <a:ext cx="360" cy="36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B0ABF061-7A7C-F747-3799-476C2AF800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2435" y="27243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8FDD1FF5-258E-E74E-8580-FE8C0F88F1A5}"/>
                  </a:ext>
                </a:extLst>
              </p14:cNvPr>
              <p14:cNvContentPartPr/>
              <p14:nvPr/>
            </p14:nvContentPartPr>
            <p14:xfrm>
              <a:off x="2333595" y="5943450"/>
              <a:ext cx="360" cy="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8FDD1FF5-258E-E74E-8580-FE8C0F88F1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4595" y="593445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3A00E5-CEC7-E07E-AE9C-7522A0B6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tej części wniosku konieczny jest również wybór podmiotu prowadzącego działalność gospodarczą. Z rozwijanej lisy należy wybrać jedną z możliwych opcji:</a:t>
            </a:r>
          </a:p>
          <a:p>
            <a:pPr marL="0" indent="0">
              <a:buNone/>
            </a:pPr>
            <a:r>
              <a:rPr lang="pl-PL" sz="1800" dirty="0"/>
              <a:t>1. Forma organizacyjno-prawna</a:t>
            </a:r>
          </a:p>
          <a:p>
            <a:pPr marL="514350" indent="-514350">
              <a:buAutoNum type="arabicPeriod"/>
            </a:pPr>
            <a:endParaRPr lang="pl-PL" sz="1200" dirty="0"/>
          </a:p>
          <a:p>
            <a:pPr marL="514350" indent="-514350">
              <a:buAutoNum type="arabicPeriod"/>
            </a:pPr>
            <a:endParaRPr lang="pl-PL" sz="1200" dirty="0"/>
          </a:p>
          <a:p>
            <a:pPr marL="514350" indent="-514350">
              <a:buAutoNum type="arabicPeriod"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800" dirty="0"/>
              <a:t>2. Dane właściwego rejestru </a:t>
            </a:r>
            <a:br>
              <a:rPr lang="pl-PL" sz="1800" dirty="0"/>
            </a:br>
            <a:r>
              <a:rPr lang="pl-PL" sz="1800" dirty="0"/>
              <a:t>lub ewidencji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C49A81B-641A-C7F7-8266-1DFB31B3D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5883" y="3121213"/>
            <a:ext cx="5880039" cy="145263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14B20AE-9D43-333E-11FF-84B86ABF83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4348" y="4743373"/>
            <a:ext cx="5458093" cy="8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530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1642</Words>
  <Application>Microsoft Office PowerPoint</Application>
  <PresentationFormat>Panoramiczny</PresentationFormat>
  <Paragraphs>253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Times New Roman</vt:lpstr>
      <vt:lpstr>Motyw pakietu Office</vt:lpstr>
      <vt:lpstr>Certyfikat dla małych księgarni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</vt:lpstr>
      <vt:lpstr>Instrukcja wypełniania wniosku o dofinansowanie w programie </vt:lpstr>
      <vt:lpstr>Instrukcja wypełniania wniosku o dofinansowanie w programie </vt:lpstr>
      <vt:lpstr>Instrukcja wypełniania wniosku o dofinansowanie w programie</vt:lpstr>
      <vt:lpstr>Instrukcja wypełniania wniosku o dofinansowanie w programie</vt:lpstr>
      <vt:lpstr>Instrukcja wypełniania wniosku o dofinansowanie w programie</vt:lpstr>
      <vt:lpstr>Instrukcja wypełniania wniosku o dofinansowanie w programie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konkursie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Po zapisaniu kopii roboczej pojawi się komunikat: </vt:lpstr>
      <vt:lpstr>Instrukcja wypełniania wniosku o dofinansowanie w programie </vt:lpstr>
      <vt:lpstr>Prezentacja programu PowerPoint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  <vt:lpstr>Instrukcja wypełniania wniosku o dofinansowanie w programie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Kierunek interwencji 2.1.  „Infrastruktura bibliotek 2021-2025”, Priorytet 2 Narodowego Programu Rozwoju Czytelnictwa 2.0.</dc:title>
  <dc:creator>Anna Zagórska</dc:creator>
  <cp:lastModifiedBy>Filip Markiel</cp:lastModifiedBy>
  <cp:revision>114</cp:revision>
  <cp:lastPrinted>2021-12-13T07:22:07Z</cp:lastPrinted>
  <dcterms:created xsi:type="dcterms:W3CDTF">2021-05-18T10:44:04Z</dcterms:created>
  <dcterms:modified xsi:type="dcterms:W3CDTF">2025-04-24T06:38:06Z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8cfb6d-947d-4ab6-837e-047d6c850a25_Enabled">
    <vt:lpwstr>true</vt:lpwstr>
  </property>
  <property fmtid="{D5CDD505-2E9C-101B-9397-08002B2CF9AE}" pid="3" name="MSIP_Label_e38cfb6d-947d-4ab6-837e-047d6c850a25_SetDate">
    <vt:lpwstr>2025-03-20T11:49:30Z</vt:lpwstr>
  </property>
  <property fmtid="{D5CDD505-2E9C-101B-9397-08002B2CF9AE}" pid="4" name="MSIP_Label_e38cfb6d-947d-4ab6-837e-047d6c850a25_Method">
    <vt:lpwstr>Standard</vt:lpwstr>
  </property>
  <property fmtid="{D5CDD505-2E9C-101B-9397-08002B2CF9AE}" pid="5" name="MSIP_Label_e38cfb6d-947d-4ab6-837e-047d6c850a25_Name">
    <vt:lpwstr>Pracownicy (bez ograniczen)</vt:lpwstr>
  </property>
  <property fmtid="{D5CDD505-2E9C-101B-9397-08002B2CF9AE}" pid="6" name="MSIP_Label_e38cfb6d-947d-4ab6-837e-047d6c850a25_SiteId">
    <vt:lpwstr>b0b10731-2547-4e07-a6e1-fd95554b7ad2</vt:lpwstr>
  </property>
  <property fmtid="{D5CDD505-2E9C-101B-9397-08002B2CF9AE}" pid="7" name="MSIP_Label_e38cfb6d-947d-4ab6-837e-047d6c850a25_ActionId">
    <vt:lpwstr>c0d7d888-0fa6-4b18-9f24-72f063cceccd</vt:lpwstr>
  </property>
  <property fmtid="{D5CDD505-2E9C-101B-9397-08002B2CF9AE}" pid="8" name="MSIP_Label_e38cfb6d-947d-4ab6-837e-047d6c850a25_ContentBits">
    <vt:lpwstr>0</vt:lpwstr>
  </property>
  <property fmtid="{D5CDD505-2E9C-101B-9397-08002B2CF9AE}" pid="9" name="MSIP_Label_e38cfb6d-947d-4ab6-837e-047d6c850a25_Tag">
    <vt:lpwstr>10, 3, 0, 1</vt:lpwstr>
  </property>
</Properties>
</file>