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32" r:id="rId4"/>
    <p:sldId id="310" r:id="rId5"/>
    <p:sldId id="309" r:id="rId6"/>
    <p:sldId id="259" r:id="rId7"/>
    <p:sldId id="314" r:id="rId8"/>
    <p:sldId id="263" r:id="rId9"/>
    <p:sldId id="311" r:id="rId10"/>
    <p:sldId id="317" r:id="rId11"/>
    <p:sldId id="325" r:id="rId12"/>
    <p:sldId id="312" r:id="rId13"/>
    <p:sldId id="328" r:id="rId14"/>
    <p:sldId id="301" r:id="rId15"/>
    <p:sldId id="326" r:id="rId16"/>
    <p:sldId id="303" r:id="rId17"/>
    <p:sldId id="266" r:id="rId18"/>
    <p:sldId id="321" r:id="rId19"/>
    <p:sldId id="306" r:id="rId20"/>
    <p:sldId id="327" r:id="rId21"/>
    <p:sldId id="279" r:id="rId22"/>
    <p:sldId id="278" r:id="rId23"/>
    <p:sldId id="269" r:id="rId24"/>
    <p:sldId id="285" r:id="rId25"/>
    <p:sldId id="333" r:id="rId26"/>
    <p:sldId id="288" r:id="rId27"/>
    <p:sldId id="299" r:id="rId28"/>
    <p:sldId id="280" r:id="rId29"/>
    <p:sldId id="281" r:id="rId30"/>
    <p:sldId id="324" r:id="rId31"/>
    <p:sldId id="290" r:id="rId32"/>
    <p:sldId id="282" r:id="rId33"/>
    <p:sldId id="292" r:id="rId34"/>
    <p:sldId id="330" r:id="rId35"/>
    <p:sldId id="293" r:id="rId36"/>
    <p:sldId id="295" r:id="rId37"/>
    <p:sldId id="334" r:id="rId38"/>
    <p:sldId id="335" r:id="rId39"/>
    <p:sldId id="336" r:id="rId40"/>
    <p:sldId id="261" r:id="rId4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D3E5B51-5CC0-4106-A20B-15206D3004F7}">
          <p14:sldIdLst>
            <p14:sldId id="256"/>
            <p14:sldId id="257"/>
            <p14:sldId id="332"/>
            <p14:sldId id="310"/>
            <p14:sldId id="309"/>
            <p14:sldId id="259"/>
            <p14:sldId id="314"/>
            <p14:sldId id="263"/>
            <p14:sldId id="311"/>
            <p14:sldId id="317"/>
            <p14:sldId id="325"/>
            <p14:sldId id="312"/>
            <p14:sldId id="328"/>
            <p14:sldId id="301"/>
            <p14:sldId id="326"/>
          </p14:sldIdLst>
        </p14:section>
        <p14:section name="Sekcja bez tytułu" id="{B76CC0E4-47B2-4601-AF42-D6F7587C22D3}">
          <p14:sldIdLst>
            <p14:sldId id="303"/>
            <p14:sldId id="266"/>
            <p14:sldId id="321"/>
            <p14:sldId id="306"/>
            <p14:sldId id="327"/>
            <p14:sldId id="279"/>
            <p14:sldId id="278"/>
            <p14:sldId id="269"/>
            <p14:sldId id="285"/>
            <p14:sldId id="333"/>
            <p14:sldId id="288"/>
            <p14:sldId id="299"/>
            <p14:sldId id="280"/>
            <p14:sldId id="281"/>
            <p14:sldId id="324"/>
            <p14:sldId id="290"/>
            <p14:sldId id="282"/>
            <p14:sldId id="292"/>
            <p14:sldId id="330"/>
            <p14:sldId id="293"/>
            <p14:sldId id="295"/>
            <p14:sldId id="334"/>
            <p14:sldId id="335"/>
            <p14:sldId id="336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_Gasior" initials="E" lastIdx="1" clrIdx="0">
    <p:extLst>
      <p:ext uri="{19B8F6BF-5375-455C-9EA6-DF929625EA0E}">
        <p15:presenceInfo xmlns:p15="http://schemas.microsoft.com/office/powerpoint/2012/main" userId="Ewa_Gasi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146BF-4ADD-4541-92C8-82826AB60D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C5B328-2B3F-4FAF-8B7C-7D0D22C7EF7D}">
      <dgm:prSet/>
      <dgm:spPr/>
      <dgm:t>
        <a:bodyPr/>
        <a:lstStyle/>
        <a:p>
          <a:r>
            <a:rPr lang="pl-PL"/>
            <a:t>Złożenie wniosku poprzedza założenie konta – aby to zrobić należy podać login (adres e-mail) i wprowadzić proponowane przez siebie hasło.</a:t>
          </a:r>
          <a:endParaRPr lang="en-US"/>
        </a:p>
      </dgm:t>
    </dgm:pt>
    <dgm:pt modelId="{4E83FD80-C04E-49AE-8DF4-2B29622CE77E}" type="parTrans" cxnId="{6ACE0268-AB3A-4A4E-B919-30244C0E73CC}">
      <dgm:prSet/>
      <dgm:spPr/>
      <dgm:t>
        <a:bodyPr/>
        <a:lstStyle/>
        <a:p>
          <a:endParaRPr lang="en-US"/>
        </a:p>
      </dgm:t>
    </dgm:pt>
    <dgm:pt modelId="{66F29DAF-EFB7-4B49-89D9-2F55D6CF2DBB}" type="sibTrans" cxnId="{6ACE0268-AB3A-4A4E-B919-30244C0E73CC}">
      <dgm:prSet/>
      <dgm:spPr/>
      <dgm:t>
        <a:bodyPr/>
        <a:lstStyle/>
        <a:p>
          <a:endParaRPr lang="en-US"/>
        </a:p>
      </dgm:t>
    </dgm:pt>
    <dgm:pt modelId="{6D96B20A-2810-4A73-AEF9-2514DF6A959A}">
      <dgm:prSet/>
      <dgm:spPr/>
      <dgm:t>
        <a:bodyPr/>
        <a:lstStyle/>
        <a:p>
          <a:r>
            <a:rPr lang="pl-PL"/>
            <a:t>Na wskazany przy rejestracji adres e-mail zostanie wysłany link aktywacyjny, który zakończy proces zakładania konta.</a:t>
          </a:r>
          <a:endParaRPr lang="en-US"/>
        </a:p>
      </dgm:t>
    </dgm:pt>
    <dgm:pt modelId="{1B9E1313-B084-4C9A-8980-EACCC3F83F11}" type="parTrans" cxnId="{709D07B7-C144-4D03-A25D-5B4AAA0DCD4C}">
      <dgm:prSet/>
      <dgm:spPr/>
      <dgm:t>
        <a:bodyPr/>
        <a:lstStyle/>
        <a:p>
          <a:endParaRPr lang="en-US"/>
        </a:p>
      </dgm:t>
    </dgm:pt>
    <dgm:pt modelId="{F8C7C5A6-0402-4D0C-9609-55F47F092703}" type="sibTrans" cxnId="{709D07B7-C144-4D03-A25D-5B4AAA0DCD4C}">
      <dgm:prSet/>
      <dgm:spPr/>
      <dgm:t>
        <a:bodyPr/>
        <a:lstStyle/>
        <a:p>
          <a:endParaRPr lang="en-US"/>
        </a:p>
      </dgm:t>
    </dgm:pt>
    <dgm:pt modelId="{6C18229E-861E-4DE0-9CD7-BD86525E6FD0}" type="pres">
      <dgm:prSet presAssocID="{7D2146BF-4ADD-4541-92C8-82826AB60D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02327C-15EE-46D4-AD92-5E161E4B8385}" type="pres">
      <dgm:prSet presAssocID="{1CC5B328-2B3F-4FAF-8B7C-7D0D22C7EF7D}" presName="hierRoot1" presStyleCnt="0">
        <dgm:presLayoutVars>
          <dgm:hierBranch val="init"/>
        </dgm:presLayoutVars>
      </dgm:prSet>
      <dgm:spPr/>
    </dgm:pt>
    <dgm:pt modelId="{D8DE4316-CB39-4A5C-8425-1D9952CF37D6}" type="pres">
      <dgm:prSet presAssocID="{1CC5B328-2B3F-4FAF-8B7C-7D0D22C7EF7D}" presName="rootComposite1" presStyleCnt="0"/>
      <dgm:spPr/>
    </dgm:pt>
    <dgm:pt modelId="{FBC44733-8B3F-44F8-BF96-E4F92860682C}" type="pres">
      <dgm:prSet presAssocID="{1CC5B328-2B3F-4FAF-8B7C-7D0D22C7EF7D}" presName="rootText1" presStyleLbl="node0" presStyleIdx="0" presStyleCnt="2">
        <dgm:presLayoutVars>
          <dgm:chPref val="3"/>
        </dgm:presLayoutVars>
      </dgm:prSet>
      <dgm:spPr/>
    </dgm:pt>
    <dgm:pt modelId="{611B1F2E-2D10-4F78-BF01-A3602BEC59DA}" type="pres">
      <dgm:prSet presAssocID="{1CC5B328-2B3F-4FAF-8B7C-7D0D22C7EF7D}" presName="rootConnector1" presStyleLbl="node1" presStyleIdx="0" presStyleCnt="0"/>
      <dgm:spPr/>
    </dgm:pt>
    <dgm:pt modelId="{E2D5C305-2D90-4887-987D-CD15A9215F56}" type="pres">
      <dgm:prSet presAssocID="{1CC5B328-2B3F-4FAF-8B7C-7D0D22C7EF7D}" presName="hierChild2" presStyleCnt="0"/>
      <dgm:spPr/>
    </dgm:pt>
    <dgm:pt modelId="{34765831-FBDA-49BC-872E-44CD2276CEC8}" type="pres">
      <dgm:prSet presAssocID="{1CC5B328-2B3F-4FAF-8B7C-7D0D22C7EF7D}" presName="hierChild3" presStyleCnt="0"/>
      <dgm:spPr/>
    </dgm:pt>
    <dgm:pt modelId="{2C4822EB-F98E-4ECD-A147-CD26D853F272}" type="pres">
      <dgm:prSet presAssocID="{6D96B20A-2810-4A73-AEF9-2514DF6A959A}" presName="hierRoot1" presStyleCnt="0">
        <dgm:presLayoutVars>
          <dgm:hierBranch val="init"/>
        </dgm:presLayoutVars>
      </dgm:prSet>
      <dgm:spPr/>
    </dgm:pt>
    <dgm:pt modelId="{BF31EB0C-0F38-471D-A7A1-2ED976C8D9D8}" type="pres">
      <dgm:prSet presAssocID="{6D96B20A-2810-4A73-AEF9-2514DF6A959A}" presName="rootComposite1" presStyleCnt="0"/>
      <dgm:spPr/>
    </dgm:pt>
    <dgm:pt modelId="{000420F0-8C42-4A74-9F14-E46A934F7547}" type="pres">
      <dgm:prSet presAssocID="{6D96B20A-2810-4A73-AEF9-2514DF6A959A}" presName="rootText1" presStyleLbl="node0" presStyleIdx="1" presStyleCnt="2">
        <dgm:presLayoutVars>
          <dgm:chPref val="3"/>
        </dgm:presLayoutVars>
      </dgm:prSet>
      <dgm:spPr/>
    </dgm:pt>
    <dgm:pt modelId="{6AF1A09D-6966-47B1-B388-0253FA095521}" type="pres">
      <dgm:prSet presAssocID="{6D96B20A-2810-4A73-AEF9-2514DF6A959A}" presName="rootConnector1" presStyleLbl="node1" presStyleIdx="0" presStyleCnt="0"/>
      <dgm:spPr/>
    </dgm:pt>
    <dgm:pt modelId="{A0E9A1E6-60BA-47C4-865C-4BE3885A9689}" type="pres">
      <dgm:prSet presAssocID="{6D96B20A-2810-4A73-AEF9-2514DF6A959A}" presName="hierChild2" presStyleCnt="0"/>
      <dgm:spPr/>
    </dgm:pt>
    <dgm:pt modelId="{5ED9BC8F-5542-45ED-AACB-C2C9D7A718C3}" type="pres">
      <dgm:prSet presAssocID="{6D96B20A-2810-4A73-AEF9-2514DF6A959A}" presName="hierChild3" presStyleCnt="0"/>
      <dgm:spPr/>
    </dgm:pt>
  </dgm:ptLst>
  <dgm:cxnLst>
    <dgm:cxn modelId="{6ACE0268-AB3A-4A4E-B919-30244C0E73CC}" srcId="{7D2146BF-4ADD-4541-92C8-82826AB60DC9}" destId="{1CC5B328-2B3F-4FAF-8B7C-7D0D22C7EF7D}" srcOrd="0" destOrd="0" parTransId="{4E83FD80-C04E-49AE-8DF4-2B29622CE77E}" sibTransId="{66F29DAF-EFB7-4B49-89D9-2F55D6CF2DBB}"/>
    <dgm:cxn modelId="{534B5271-5840-4029-ACCA-9249E550C20D}" type="presOf" srcId="{1CC5B328-2B3F-4FAF-8B7C-7D0D22C7EF7D}" destId="{611B1F2E-2D10-4F78-BF01-A3602BEC59DA}" srcOrd="1" destOrd="0" presId="urn:microsoft.com/office/officeart/2005/8/layout/orgChart1"/>
    <dgm:cxn modelId="{AC36237F-11EC-47F4-A844-208EBCC2315A}" type="presOf" srcId="{6D96B20A-2810-4A73-AEF9-2514DF6A959A}" destId="{6AF1A09D-6966-47B1-B388-0253FA095521}" srcOrd="1" destOrd="0" presId="urn:microsoft.com/office/officeart/2005/8/layout/orgChart1"/>
    <dgm:cxn modelId="{D07EB482-A313-41CB-98FB-35ABCE4008A7}" type="presOf" srcId="{6D96B20A-2810-4A73-AEF9-2514DF6A959A}" destId="{000420F0-8C42-4A74-9F14-E46A934F7547}" srcOrd="0" destOrd="0" presId="urn:microsoft.com/office/officeart/2005/8/layout/orgChart1"/>
    <dgm:cxn modelId="{601E5692-ED27-4162-AEFF-A0657166BE4B}" type="presOf" srcId="{1CC5B328-2B3F-4FAF-8B7C-7D0D22C7EF7D}" destId="{FBC44733-8B3F-44F8-BF96-E4F92860682C}" srcOrd="0" destOrd="0" presId="urn:microsoft.com/office/officeart/2005/8/layout/orgChart1"/>
    <dgm:cxn modelId="{709D07B7-C144-4D03-A25D-5B4AAA0DCD4C}" srcId="{7D2146BF-4ADD-4541-92C8-82826AB60DC9}" destId="{6D96B20A-2810-4A73-AEF9-2514DF6A959A}" srcOrd="1" destOrd="0" parTransId="{1B9E1313-B084-4C9A-8980-EACCC3F83F11}" sibTransId="{F8C7C5A6-0402-4D0C-9609-55F47F092703}"/>
    <dgm:cxn modelId="{F803B2D1-D177-48D4-8426-832EC7A27143}" type="presOf" srcId="{7D2146BF-4ADD-4541-92C8-82826AB60DC9}" destId="{6C18229E-861E-4DE0-9CD7-BD86525E6FD0}" srcOrd="0" destOrd="0" presId="urn:microsoft.com/office/officeart/2005/8/layout/orgChart1"/>
    <dgm:cxn modelId="{BAF7CD08-B49E-416E-BDF3-C1BC4DE771A5}" type="presParOf" srcId="{6C18229E-861E-4DE0-9CD7-BD86525E6FD0}" destId="{6E02327C-15EE-46D4-AD92-5E161E4B8385}" srcOrd="0" destOrd="0" presId="urn:microsoft.com/office/officeart/2005/8/layout/orgChart1"/>
    <dgm:cxn modelId="{E32B8DBD-59F0-4DD7-B441-70A5FC1D2827}" type="presParOf" srcId="{6E02327C-15EE-46D4-AD92-5E161E4B8385}" destId="{D8DE4316-CB39-4A5C-8425-1D9952CF37D6}" srcOrd="0" destOrd="0" presId="urn:microsoft.com/office/officeart/2005/8/layout/orgChart1"/>
    <dgm:cxn modelId="{ED39EAE5-8EB6-42FC-9B38-06F7F00FB0C2}" type="presParOf" srcId="{D8DE4316-CB39-4A5C-8425-1D9952CF37D6}" destId="{FBC44733-8B3F-44F8-BF96-E4F92860682C}" srcOrd="0" destOrd="0" presId="urn:microsoft.com/office/officeart/2005/8/layout/orgChart1"/>
    <dgm:cxn modelId="{87291755-FF71-49BA-AEBC-A063FA824026}" type="presParOf" srcId="{D8DE4316-CB39-4A5C-8425-1D9952CF37D6}" destId="{611B1F2E-2D10-4F78-BF01-A3602BEC59DA}" srcOrd="1" destOrd="0" presId="urn:microsoft.com/office/officeart/2005/8/layout/orgChart1"/>
    <dgm:cxn modelId="{834058B2-D593-45C4-B3EC-2A074B927BCF}" type="presParOf" srcId="{6E02327C-15EE-46D4-AD92-5E161E4B8385}" destId="{E2D5C305-2D90-4887-987D-CD15A9215F56}" srcOrd="1" destOrd="0" presId="urn:microsoft.com/office/officeart/2005/8/layout/orgChart1"/>
    <dgm:cxn modelId="{DE3EC298-F65D-4E0D-8ECC-867BC30A66ED}" type="presParOf" srcId="{6E02327C-15EE-46D4-AD92-5E161E4B8385}" destId="{34765831-FBDA-49BC-872E-44CD2276CEC8}" srcOrd="2" destOrd="0" presId="urn:microsoft.com/office/officeart/2005/8/layout/orgChart1"/>
    <dgm:cxn modelId="{82DB1598-DD6A-4FEA-9B98-2EB2085144CE}" type="presParOf" srcId="{6C18229E-861E-4DE0-9CD7-BD86525E6FD0}" destId="{2C4822EB-F98E-4ECD-A147-CD26D853F272}" srcOrd="1" destOrd="0" presId="urn:microsoft.com/office/officeart/2005/8/layout/orgChart1"/>
    <dgm:cxn modelId="{5483E74D-CA41-4566-BE8C-10445256782B}" type="presParOf" srcId="{2C4822EB-F98E-4ECD-A147-CD26D853F272}" destId="{BF31EB0C-0F38-471D-A7A1-2ED976C8D9D8}" srcOrd="0" destOrd="0" presId="urn:microsoft.com/office/officeart/2005/8/layout/orgChart1"/>
    <dgm:cxn modelId="{17A60F3E-3194-4AF9-8E7E-BD1206F02B80}" type="presParOf" srcId="{BF31EB0C-0F38-471D-A7A1-2ED976C8D9D8}" destId="{000420F0-8C42-4A74-9F14-E46A934F7547}" srcOrd="0" destOrd="0" presId="urn:microsoft.com/office/officeart/2005/8/layout/orgChart1"/>
    <dgm:cxn modelId="{819D0E42-24A6-4414-8BD8-2A42B9DE95D4}" type="presParOf" srcId="{BF31EB0C-0F38-471D-A7A1-2ED976C8D9D8}" destId="{6AF1A09D-6966-47B1-B388-0253FA095521}" srcOrd="1" destOrd="0" presId="urn:microsoft.com/office/officeart/2005/8/layout/orgChart1"/>
    <dgm:cxn modelId="{0313068B-8406-407A-BF87-0699BF4A48BB}" type="presParOf" srcId="{2C4822EB-F98E-4ECD-A147-CD26D853F272}" destId="{A0E9A1E6-60BA-47C4-865C-4BE3885A9689}" srcOrd="1" destOrd="0" presId="urn:microsoft.com/office/officeart/2005/8/layout/orgChart1"/>
    <dgm:cxn modelId="{6E3B7BF1-B52E-4DC8-AA92-E2DA8F9AE46D}" type="presParOf" srcId="{2C4822EB-F98E-4ECD-A147-CD26D853F272}" destId="{5ED9BC8F-5542-45ED-AACB-C2C9D7A718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FC8DB-1557-4705-B384-EC8FF76D7E2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DD608E-52AF-4489-AE54-0695B5A4476A}">
      <dgm:prSet/>
      <dgm:spPr/>
      <dgm:t>
        <a:bodyPr/>
        <a:lstStyle/>
        <a:p>
          <a:r>
            <a:rPr lang="pl-PL"/>
            <a:t>Aby zapewnić prawidłowe działanie generatora wniosków należy korzystać ze zaktualizowanej wersji przeglądarek internetowych.</a:t>
          </a:r>
          <a:endParaRPr lang="en-US"/>
        </a:p>
      </dgm:t>
    </dgm:pt>
    <dgm:pt modelId="{0EA8D052-CE9B-4F94-B3F1-6DD3A3CB4599}" type="parTrans" cxnId="{005EECF5-B90A-4508-A2AF-0024E8D020CC}">
      <dgm:prSet/>
      <dgm:spPr/>
      <dgm:t>
        <a:bodyPr/>
        <a:lstStyle/>
        <a:p>
          <a:endParaRPr lang="en-US"/>
        </a:p>
      </dgm:t>
    </dgm:pt>
    <dgm:pt modelId="{6E537CDA-7A07-4981-9E93-16F4773C0C88}" type="sibTrans" cxnId="{005EECF5-B90A-4508-A2AF-0024E8D020CC}">
      <dgm:prSet/>
      <dgm:spPr/>
      <dgm:t>
        <a:bodyPr/>
        <a:lstStyle/>
        <a:p>
          <a:endParaRPr lang="en-US"/>
        </a:p>
      </dgm:t>
    </dgm:pt>
    <dgm:pt modelId="{1990F8E7-3CC3-4D3E-AAB9-21AF3CF8BC2F}">
      <dgm:prSet/>
      <dgm:spPr/>
      <dgm:t>
        <a:bodyPr/>
        <a:lstStyle/>
        <a:p>
          <a:r>
            <a:rPr lang="pl-PL"/>
            <a:t>Nie należy otwierać generatora wniosków w więcej niż w więcej niż jednej karcie przeglądarki, gdyż może to spowodować pojawienie się nieoczekiwanych błędów.</a:t>
          </a:r>
          <a:endParaRPr lang="en-US"/>
        </a:p>
      </dgm:t>
    </dgm:pt>
    <dgm:pt modelId="{AF5F8755-F40A-4196-A2F2-A1197F92E519}" type="parTrans" cxnId="{18A7DDA8-4513-48E0-A307-A88B90DA10B6}">
      <dgm:prSet/>
      <dgm:spPr/>
      <dgm:t>
        <a:bodyPr/>
        <a:lstStyle/>
        <a:p>
          <a:endParaRPr lang="en-US"/>
        </a:p>
      </dgm:t>
    </dgm:pt>
    <dgm:pt modelId="{D25DCE5E-970F-409F-831D-6CFC467B6776}" type="sibTrans" cxnId="{18A7DDA8-4513-48E0-A307-A88B90DA10B6}">
      <dgm:prSet/>
      <dgm:spPr/>
      <dgm:t>
        <a:bodyPr/>
        <a:lstStyle/>
        <a:p>
          <a:endParaRPr lang="en-US"/>
        </a:p>
      </dgm:t>
    </dgm:pt>
    <dgm:pt modelId="{70A31E38-C9C0-4B6F-AA91-303D6B523E72}" type="pres">
      <dgm:prSet presAssocID="{841FC8DB-1557-4705-B384-EC8FF76D7E23}" presName="outerComposite" presStyleCnt="0">
        <dgm:presLayoutVars>
          <dgm:chMax val="5"/>
          <dgm:dir/>
          <dgm:resizeHandles val="exact"/>
        </dgm:presLayoutVars>
      </dgm:prSet>
      <dgm:spPr/>
    </dgm:pt>
    <dgm:pt modelId="{FB69A5CB-B7EC-4556-B42A-46D9E4041450}" type="pres">
      <dgm:prSet presAssocID="{841FC8DB-1557-4705-B384-EC8FF76D7E23}" presName="dummyMaxCanvas" presStyleCnt="0">
        <dgm:presLayoutVars/>
      </dgm:prSet>
      <dgm:spPr/>
    </dgm:pt>
    <dgm:pt modelId="{EA737C22-FE4D-4C3C-A347-CE14B274BB18}" type="pres">
      <dgm:prSet presAssocID="{841FC8DB-1557-4705-B384-EC8FF76D7E23}" presName="TwoNodes_1" presStyleLbl="node1" presStyleIdx="0" presStyleCnt="2">
        <dgm:presLayoutVars>
          <dgm:bulletEnabled val="1"/>
        </dgm:presLayoutVars>
      </dgm:prSet>
      <dgm:spPr/>
    </dgm:pt>
    <dgm:pt modelId="{362D3031-2435-4C32-B3E1-BE7887BFF9B5}" type="pres">
      <dgm:prSet presAssocID="{841FC8DB-1557-4705-B384-EC8FF76D7E23}" presName="TwoNodes_2" presStyleLbl="node1" presStyleIdx="1" presStyleCnt="2">
        <dgm:presLayoutVars>
          <dgm:bulletEnabled val="1"/>
        </dgm:presLayoutVars>
      </dgm:prSet>
      <dgm:spPr/>
    </dgm:pt>
    <dgm:pt modelId="{9554025B-6925-455B-BF4C-59A3943DF710}" type="pres">
      <dgm:prSet presAssocID="{841FC8DB-1557-4705-B384-EC8FF76D7E23}" presName="TwoConn_1-2" presStyleLbl="fgAccFollowNode1" presStyleIdx="0" presStyleCnt="1">
        <dgm:presLayoutVars>
          <dgm:bulletEnabled val="1"/>
        </dgm:presLayoutVars>
      </dgm:prSet>
      <dgm:spPr/>
    </dgm:pt>
    <dgm:pt modelId="{C27A85E9-24BA-4EF1-8AF4-8435D22240F3}" type="pres">
      <dgm:prSet presAssocID="{841FC8DB-1557-4705-B384-EC8FF76D7E23}" presName="TwoNodes_1_text" presStyleLbl="node1" presStyleIdx="1" presStyleCnt="2">
        <dgm:presLayoutVars>
          <dgm:bulletEnabled val="1"/>
        </dgm:presLayoutVars>
      </dgm:prSet>
      <dgm:spPr/>
    </dgm:pt>
    <dgm:pt modelId="{F7C53820-2192-4EE7-8E48-73731915E432}" type="pres">
      <dgm:prSet presAssocID="{841FC8DB-1557-4705-B384-EC8FF76D7E2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F80E91E-C5EC-4CF8-B92D-C823AA055D3D}" type="presOf" srcId="{79DD608E-52AF-4489-AE54-0695B5A4476A}" destId="{EA737C22-FE4D-4C3C-A347-CE14B274BB18}" srcOrd="0" destOrd="0" presId="urn:microsoft.com/office/officeart/2005/8/layout/vProcess5"/>
    <dgm:cxn modelId="{5E14CE40-226E-4F77-87BA-4449351499FE}" type="presOf" srcId="{6E537CDA-7A07-4981-9E93-16F4773C0C88}" destId="{9554025B-6925-455B-BF4C-59A3943DF710}" srcOrd="0" destOrd="0" presId="urn:microsoft.com/office/officeart/2005/8/layout/vProcess5"/>
    <dgm:cxn modelId="{88D5F96E-67E3-4B44-9B91-2F0923A6CA9D}" type="presOf" srcId="{1990F8E7-3CC3-4D3E-AAB9-21AF3CF8BC2F}" destId="{F7C53820-2192-4EE7-8E48-73731915E432}" srcOrd="1" destOrd="0" presId="urn:microsoft.com/office/officeart/2005/8/layout/vProcess5"/>
    <dgm:cxn modelId="{431B5297-164F-40EE-8551-79C5652D9290}" type="presOf" srcId="{841FC8DB-1557-4705-B384-EC8FF76D7E23}" destId="{70A31E38-C9C0-4B6F-AA91-303D6B523E72}" srcOrd="0" destOrd="0" presId="urn:microsoft.com/office/officeart/2005/8/layout/vProcess5"/>
    <dgm:cxn modelId="{18A7DDA8-4513-48E0-A307-A88B90DA10B6}" srcId="{841FC8DB-1557-4705-B384-EC8FF76D7E23}" destId="{1990F8E7-3CC3-4D3E-AAB9-21AF3CF8BC2F}" srcOrd="1" destOrd="0" parTransId="{AF5F8755-F40A-4196-A2F2-A1197F92E519}" sibTransId="{D25DCE5E-970F-409F-831D-6CFC467B6776}"/>
    <dgm:cxn modelId="{408C9BEB-7D5E-4512-B8C9-10CF3147CE38}" type="presOf" srcId="{1990F8E7-3CC3-4D3E-AAB9-21AF3CF8BC2F}" destId="{362D3031-2435-4C32-B3E1-BE7887BFF9B5}" srcOrd="0" destOrd="0" presId="urn:microsoft.com/office/officeart/2005/8/layout/vProcess5"/>
    <dgm:cxn modelId="{23CDAEEF-C5D6-4829-A9FB-E79F5D242CE8}" type="presOf" srcId="{79DD608E-52AF-4489-AE54-0695B5A4476A}" destId="{C27A85E9-24BA-4EF1-8AF4-8435D22240F3}" srcOrd="1" destOrd="0" presId="urn:microsoft.com/office/officeart/2005/8/layout/vProcess5"/>
    <dgm:cxn modelId="{005EECF5-B90A-4508-A2AF-0024E8D020CC}" srcId="{841FC8DB-1557-4705-B384-EC8FF76D7E23}" destId="{79DD608E-52AF-4489-AE54-0695B5A4476A}" srcOrd="0" destOrd="0" parTransId="{0EA8D052-CE9B-4F94-B3F1-6DD3A3CB4599}" sibTransId="{6E537CDA-7A07-4981-9E93-16F4773C0C88}"/>
    <dgm:cxn modelId="{6F62C660-689B-4EC3-85EF-B3D21220042B}" type="presParOf" srcId="{70A31E38-C9C0-4B6F-AA91-303D6B523E72}" destId="{FB69A5CB-B7EC-4556-B42A-46D9E4041450}" srcOrd="0" destOrd="0" presId="urn:microsoft.com/office/officeart/2005/8/layout/vProcess5"/>
    <dgm:cxn modelId="{17FA544F-0877-4AD9-8670-4EC5B7837F96}" type="presParOf" srcId="{70A31E38-C9C0-4B6F-AA91-303D6B523E72}" destId="{EA737C22-FE4D-4C3C-A347-CE14B274BB18}" srcOrd="1" destOrd="0" presId="urn:microsoft.com/office/officeart/2005/8/layout/vProcess5"/>
    <dgm:cxn modelId="{376B0F42-6494-42D2-8479-3E29B7625842}" type="presParOf" srcId="{70A31E38-C9C0-4B6F-AA91-303D6B523E72}" destId="{362D3031-2435-4C32-B3E1-BE7887BFF9B5}" srcOrd="2" destOrd="0" presId="urn:microsoft.com/office/officeart/2005/8/layout/vProcess5"/>
    <dgm:cxn modelId="{FF4631C6-D1F2-49CE-BD8F-625DD3D6734E}" type="presParOf" srcId="{70A31E38-C9C0-4B6F-AA91-303D6B523E72}" destId="{9554025B-6925-455B-BF4C-59A3943DF710}" srcOrd="3" destOrd="0" presId="urn:microsoft.com/office/officeart/2005/8/layout/vProcess5"/>
    <dgm:cxn modelId="{892A0D62-7DB2-4E31-A82E-6EF8B5565ABE}" type="presParOf" srcId="{70A31E38-C9C0-4B6F-AA91-303D6B523E72}" destId="{C27A85E9-24BA-4EF1-8AF4-8435D22240F3}" srcOrd="4" destOrd="0" presId="urn:microsoft.com/office/officeart/2005/8/layout/vProcess5"/>
    <dgm:cxn modelId="{32E16B07-ED60-40D3-9E9A-3650CCFED284}" type="presParOf" srcId="{70A31E38-C9C0-4B6F-AA91-303D6B523E72}" destId="{F7C53820-2192-4EE7-8E48-73731915E43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44733-8B3F-44F8-BF96-E4F92860682C}">
      <dsp:nvSpPr>
        <dsp:cNvPr id="0" name=""/>
        <dsp:cNvSpPr/>
      </dsp:nvSpPr>
      <dsp:spPr>
        <a:xfrm>
          <a:off x="2634" y="860818"/>
          <a:ext cx="4942334" cy="2471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Złożenie wniosku poprzedza założenie konta – aby to zrobić należy podać login (adres e-mail) i wprowadzić proponowane przez siebie hasło.</a:t>
          </a:r>
          <a:endParaRPr lang="en-US" sz="2900" kern="1200"/>
        </a:p>
      </dsp:txBody>
      <dsp:txXfrm>
        <a:off x="2634" y="860818"/>
        <a:ext cx="4942334" cy="2471167"/>
      </dsp:txXfrm>
    </dsp:sp>
    <dsp:sp modelId="{000420F0-8C42-4A74-9F14-E46A934F7547}">
      <dsp:nvSpPr>
        <dsp:cNvPr id="0" name=""/>
        <dsp:cNvSpPr/>
      </dsp:nvSpPr>
      <dsp:spPr>
        <a:xfrm>
          <a:off x="5982859" y="860818"/>
          <a:ext cx="4942334" cy="2471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Na wskazany przy rejestracji adres e-mail zostanie wysłany link aktywacyjny, który zakończy proces zakładania konta.</a:t>
          </a:r>
          <a:endParaRPr lang="en-US" sz="2900" kern="1200"/>
        </a:p>
      </dsp:txBody>
      <dsp:txXfrm>
        <a:off x="5982859" y="860818"/>
        <a:ext cx="4942334" cy="2471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37C22-FE4D-4C3C-A347-CE14B274BB18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Aby zapewnić prawidłowe działanie generatora wniosków należy korzystać ze zaktualizowanej wersji przeglądarek internetowych.</a:t>
          </a:r>
          <a:endParaRPr lang="en-US" sz="2400" kern="1200"/>
        </a:p>
      </dsp:txBody>
      <dsp:txXfrm>
        <a:off x="48627" y="48627"/>
        <a:ext cx="7572674" cy="1562978"/>
      </dsp:txXfrm>
    </dsp:sp>
    <dsp:sp modelId="{362D3031-2435-4C32-B3E1-BE7887BFF9B5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Nie należy otwierać generatora wniosków w więcej niż w więcej niż jednej karcie przeglądarki, gdyż może to spowodować pojawienie się nieoczekiwanych błędów.</a:t>
          </a:r>
          <a:endParaRPr lang="en-US" sz="2400" kern="1200"/>
        </a:p>
      </dsp:txBody>
      <dsp:txXfrm>
        <a:off x="1687801" y="2077799"/>
        <a:ext cx="6473075" cy="1562978"/>
      </dsp:txXfrm>
    </dsp:sp>
    <dsp:sp modelId="{9554025B-6925-455B-BF4C-59A3943DF710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46:32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46:33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47:19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55:27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10:50:5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10:38:3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461C-09AF-41AC-A2E9-C1B70453BE9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E330-F54A-48DB-9A8C-4C529E5AB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7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7F459-9A41-4AEE-B192-C49E59F66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C6AB77-9266-4C63-BE6E-07262A048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90A3FA-101F-4E0C-A1EC-D9D9DFF5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5F67D-C3B5-411A-94B6-BBDD177C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A6ADD2-8D0F-4E8A-8658-F90DE9DD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772DD-DAAC-45BC-A5FB-ED78BC5F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ACEADD2-8396-4C6E-9396-7A827B1DC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FA1F7D-4CDF-4905-9EE9-23739BDE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20E194-4953-4DFC-9F9C-1BE8518E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54DDBA-D3D6-4223-ACA1-3A5F20E2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9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CD719C7-58E0-44A1-AA56-D05B5ABA4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500250-ED87-4048-BA24-E812CF477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887641-ADEA-46FA-BAB7-9FA51E81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EAE10-55D8-4B90-AD2B-E16A1BD5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BA8BEA-D769-4CAD-B925-C332E682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60F9D-2FBE-4019-90EC-8AB1C380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825F5-8C32-4C57-B89A-80CD30020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22C6A7-B9D1-4BC4-8EE8-8F66DFB8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EAE84A-2637-43FF-9AE2-316AA520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209C80-B72C-4172-AF96-0D057A96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AE82C-5D5D-4B4E-A92D-5421ECF5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718168-022B-4246-B7CA-2438E552F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DF9C43-D604-44CA-9878-53B290FC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F2C0A6-2E05-4C10-B46C-69C61CD4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B34697-DB14-44C3-AB9F-19324931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25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B56D0C-080A-4903-AD78-7FB6F92C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EB038-BA66-4A58-BE99-4197BE4E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4AFD8B-D220-40EB-8971-AFB2769F0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2F68A1-B5B8-49A7-94A9-D83A6552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490E6E-B438-41D5-912E-DB9C115E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1721F2-FD92-42D6-86C1-5BA9287A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7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E316F-6A2C-4935-8F4A-804D7323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D12A3E-81C5-4F92-8630-547FA193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5C7DFB-2234-4B62-B350-51AE0216D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22822AF-42B3-4775-B9B7-467328832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29589D4-9F60-4C25-8907-764DAFE88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577A593-3921-4A77-8501-E6B382F3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5B4FAD3-250A-4F4B-8271-8C62353B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61476C6-CEA3-4F22-81BB-E021CF6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32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772CCD-F105-4CEB-BF65-A6D61DAE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E951978-BA73-49CB-8139-D8BA3FC2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90BCF3-83A7-4AF2-A822-7E145A55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270408-D51B-4F01-BA6D-96482A54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11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46350D-50F9-43BD-B621-70A8EE4A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69C341-9516-44F2-AC1A-7E8099AD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A37AF4-5A9F-4104-9C65-BCD4D0F6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36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635467-ADB7-472C-AA9F-94D4AB82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697724-66F2-4B01-BF8F-54E5FE7E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FCFB61-BB28-4AC6-97CE-3179934E2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E7E4D6-78D4-45E8-A241-5A9DB5F7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14E06C-E990-490C-90AB-9EEC7EC5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4DCADE-885A-4BF8-A190-F7FED994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11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CA7DC-0B97-4178-B10D-934A8FC7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451309E-5B67-45E5-AEA7-E74AEB2F1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F18DED-FC6C-4C38-AA7D-0BE0B494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5DBB77-A22E-4384-9B47-BDC6FDB5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3AA839-1837-46AE-A4CE-6EB6FFA7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D0379B-8240-456C-A5F1-7B9596EC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6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2EC53C4-6C5E-493B-8111-DF9244C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CD0153-E2ED-477E-A599-3FA818CC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E9193E-FF57-4DBB-A4E4-E5D0FEF0E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F024-7CCC-4D96-AAE9-5B0292868286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ABAFEC-DD23-4888-9070-0EDC943D4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E9E5E4-1DDD-4560-A245-8DB097C49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0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png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ytutksiazki.pl/certyfikat/strona/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.gasior@instytutksiazki.pl" TargetMode="External"/><Relationship Id="rId2" Type="http://schemas.openxmlformats.org/officeDocument/2006/relationships/hyperlink" Target="mailto:certyfikat2026@instytutksiazki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lewandowska@instytutksiazki.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41D951-2528-4A38-ABB5-3420F5842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pl-PL" sz="4000" b="1">
                <a:solidFill>
                  <a:srgbClr val="FFFFFF"/>
                </a:solidFill>
              </a:rPr>
              <a:t>Certyfikat dla małych księgarni 2026-2027 </a:t>
            </a:r>
            <a:br>
              <a:rPr lang="pl-PL" sz="4000">
                <a:solidFill>
                  <a:srgbClr val="FFFFFF"/>
                </a:solidFill>
              </a:rPr>
            </a:b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61D545-89E2-4D80-BCFC-E6C51760D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rgbClr val="FFFFFF"/>
                </a:solidFill>
                <a:latin typeface="+mj-lt"/>
              </a:rPr>
              <a:t>Instrukcja wypełniania wniosku o dofinansowanie w programie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D0DE4A-7B61-48DC-A72F-609DABAB1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1266"/>
          <a:stretch>
            <a:fillRect/>
          </a:stretch>
        </p:blipFill>
        <p:spPr>
          <a:xfrm>
            <a:off x="6096000" y="611093"/>
            <a:ext cx="5608320" cy="5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4CBF1A9-D19A-7505-002F-42465CB5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Instrukcja wypełniania wniosku o dofinansowanie w programie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C49A81B-641A-C7F7-8266-1DFB31B3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8" y="2794327"/>
            <a:ext cx="4565251" cy="11299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14B20AE-9D43-333E-11FF-84B86ABF8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1" y="3037786"/>
            <a:ext cx="4600354" cy="690053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3A00E5-CEC7-E07E-AE9C-7522A0B64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W tej części wniosku konieczny jest również wybór podmiotu prowadzącego działalność gospodarczą. Z rozwijanej lisy należy wybrać jedną z możliwych opcji:</a:t>
            </a:r>
          </a:p>
          <a:p>
            <a:pPr marL="514350" indent="-514350">
              <a:buAutoNum type="arabicPeriod"/>
            </a:pPr>
            <a:endParaRPr lang="pl-PL" sz="1800" dirty="0"/>
          </a:p>
          <a:p>
            <a:pPr marL="514350" indent="-514350">
              <a:buAutoNum type="arabicPeriod"/>
            </a:pPr>
            <a:endParaRPr lang="pl-PL" sz="1800" dirty="0"/>
          </a:p>
          <a:p>
            <a:pPr marL="514350" indent="-514350">
              <a:buAutoNum type="arabicPeriod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2. Dane właściwego rejestru </a:t>
            </a:r>
            <a:br>
              <a:rPr lang="pl-PL" sz="1800" dirty="0"/>
            </a:br>
            <a:r>
              <a:rPr lang="pl-PL" sz="1800" dirty="0"/>
              <a:t>lub ewidencji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D6F9FB69-EC91-5023-FA35-5B2795F9AF21}"/>
                  </a:ext>
                </a:extLst>
              </p14:cNvPr>
              <p14:cNvContentPartPr/>
              <p14:nvPr/>
            </p14:nvContentPartPr>
            <p14:xfrm>
              <a:off x="2962155" y="3847530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D6F9FB69-EC91-5023-FA35-5B2795F9AF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3155" y="38388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B4ED0A69-61B1-7649-304E-B878A264260D}"/>
                  </a:ext>
                </a:extLst>
              </p14:cNvPr>
              <p14:cNvContentPartPr/>
              <p14:nvPr/>
            </p14:nvContentPartPr>
            <p14:xfrm>
              <a:off x="4362195" y="4143090"/>
              <a:ext cx="360" cy="36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B4ED0A69-61B1-7649-304E-B878A26426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3555" y="41340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B0ABF061-7A7C-F747-3799-476C2AF800E4}"/>
                  </a:ext>
                </a:extLst>
              </p14:cNvPr>
              <p14:cNvContentPartPr/>
              <p14:nvPr/>
            </p14:nvContentPartPr>
            <p14:xfrm>
              <a:off x="6381435" y="2732970"/>
              <a:ext cx="360" cy="3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B0ABF061-7A7C-F747-3799-476C2AF800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2435" y="27243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8FDD1FF5-258E-E74E-8580-FE8C0F88F1A5}"/>
                  </a:ext>
                </a:extLst>
              </p14:cNvPr>
              <p14:cNvContentPartPr/>
              <p14:nvPr/>
            </p14:nvContentPartPr>
            <p14:xfrm>
              <a:off x="2333595" y="5943450"/>
              <a:ext cx="36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8FDD1FF5-258E-E74E-8580-FE8C0F88F1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4595" y="59344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25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6B845-FA97-80D1-749D-AE4675BF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Instrukcja wypełniania wniosku o dofinansowanie w programie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149FA5-458D-F72A-0BCE-477981FD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38" y="486285"/>
            <a:ext cx="8735805" cy="318856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E2936-D489-8B4F-648F-88F0A64D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47" y="3833199"/>
            <a:ext cx="8461535" cy="1363832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pl-PL" sz="500" dirty="0"/>
              <a:t>W zakładce dane wnioskodawcy należy również wypełnić dane dotyczące osoby upoważnionej do reprezentowania księgarni:</a:t>
            </a:r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r>
              <a:rPr lang="pl-PL" sz="6400" dirty="0"/>
              <a:t>Aby dodać kolejną osobę upoważnioną do reprezentowania księgarni należy kliknąć przycisk „Dodaj kolejną osobę upoważnioną”.</a:t>
            </a:r>
          </a:p>
          <a:p>
            <a:pPr marL="0" indent="0">
              <a:buNone/>
            </a:pPr>
            <a:r>
              <a:rPr lang="pl-PL" sz="6400" dirty="0"/>
              <a:t>Aby zapisać dane wnioskodawcy należy kliknąć przycisk „Zapisz”.</a:t>
            </a:r>
          </a:p>
          <a:p>
            <a:pPr marL="0" indent="0">
              <a:buNone/>
            </a:pPr>
            <a:r>
              <a:rPr lang="pl-PL" sz="6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56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6B845-FA97-80D1-749D-AE4675BF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Instrukcja wypełniania wniosku o dofinansowanie w programie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1C606FD-41EB-9AEF-0891-FAB3E5F8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950492"/>
            <a:ext cx="8311487" cy="211942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E2936-D489-8B4F-648F-88F0A64D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pl-PL" sz="500"/>
              <a:t>Po poprawnym uzupełnieniu zakładki „Dane wnioskodawcy”, można przejść do zakładki „Wnioski”.</a:t>
            </a:r>
          </a:p>
          <a:p>
            <a:pPr marL="0" indent="0">
              <a:buNone/>
            </a:pPr>
            <a:endParaRPr lang="pl-PL" sz="500"/>
          </a:p>
          <a:p>
            <a:pPr marL="0" indent="0">
              <a:buNone/>
            </a:pPr>
            <a:endParaRPr lang="pl-PL" sz="500"/>
          </a:p>
          <a:p>
            <a:pPr marL="0" indent="0">
              <a:buNone/>
            </a:pPr>
            <a:endParaRPr lang="pl-PL" sz="500"/>
          </a:p>
          <a:p>
            <a:pPr marL="0" indent="0">
              <a:buNone/>
            </a:pPr>
            <a:endParaRPr lang="pl-PL" sz="500"/>
          </a:p>
          <a:p>
            <a:pPr marL="0" indent="0">
              <a:buNone/>
            </a:pPr>
            <a:endParaRPr lang="pl-PL" sz="500"/>
          </a:p>
          <a:p>
            <a:pPr marL="0" indent="0">
              <a:buNone/>
            </a:pPr>
            <a:r>
              <a:rPr lang="pl-PL" sz="500"/>
              <a:t>Wniosek można wypełnić klikając przycisk „Nowy wniosek”.</a:t>
            </a:r>
          </a:p>
          <a:p>
            <a:pPr marL="0" indent="0">
              <a:buNone/>
            </a:pPr>
            <a:r>
              <a:rPr lang="pl-PL" sz="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19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6B845-FA97-80D1-749D-AE4675BF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Instrukcja wypełniania wniosku o dofinansowanie w programie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E2936-D489-8B4F-648F-88F0A64D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 W celu zapisania kopii roboczej wniosku wystarczy wypełnić:</a:t>
            </a:r>
          </a:p>
          <a:p>
            <a:pPr marL="0" indent="0">
              <a:buNone/>
            </a:pPr>
            <a:endParaRPr lang="pl-PL" sz="2000"/>
          </a:p>
          <a:p>
            <a:pPr>
              <a:buFontTx/>
              <a:buChar char="-"/>
            </a:pPr>
            <a:r>
              <a:rPr lang="pl-PL" sz="2000"/>
              <a:t>dane osoby odpowiedzialnej za przygotowanie wniosku</a:t>
            </a:r>
          </a:p>
          <a:p>
            <a:pPr>
              <a:buFontTx/>
              <a:buChar char="-"/>
            </a:pPr>
            <a:r>
              <a:rPr lang="pl-PL" sz="2000"/>
              <a:t>zgody na przetwarzanie danych osobowych</a:t>
            </a:r>
          </a:p>
        </p:txBody>
      </p:sp>
    </p:spTree>
    <p:extLst>
      <p:ext uri="{BB962C8B-B14F-4D97-AF65-F5344CB8AC3E}">
        <p14:creationId xmlns:p14="http://schemas.microsoft.com/office/powerpoint/2010/main" val="244065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8284AB-BBD0-C216-9063-AAD41723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908934"/>
            <a:ext cx="8311487" cy="220254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100"/>
              <a:t>Wypełniając punkt </a:t>
            </a:r>
            <a:r>
              <a:rPr lang="pl-PL" sz="1100" b="1"/>
              <a:t>Osoba odpowiedzialna za przygotowanie wniosku i kontakty z Instytutem Książki </a:t>
            </a:r>
            <a:r>
              <a:rPr lang="pl-PL" sz="1100"/>
              <a:t>prosimy wpisać dane osoby faktycznie wypełniającej wniosek. Tą osobą może być właściciel księgarni, pracownik księgarni, ale i osoba zatrudniona poza księgarnią. Osoba odpowiedzialna nie musi być równoznaczna z osobą upoważnioną do reprezentowania wnioskodawcy. </a:t>
            </a:r>
          </a:p>
          <a:p>
            <a:pPr marL="0" indent="0">
              <a:buNone/>
            </a:pPr>
            <a:r>
              <a:rPr lang="pl-PL" sz="1100"/>
              <a:t>To właśnie na adres e-mail wskazany w tym punkcie będą wysyłane wszystkie powiadomienia dotyczące wniosku – w tym informacje o konieczności poprawy błędów formalnych.</a:t>
            </a:r>
          </a:p>
          <a:p>
            <a:pPr marL="0" indent="0">
              <a:buNone/>
            </a:pPr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350972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Instrukcja wypełniania wniosku o dofinansowanie w programie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9EFD3B8-0040-DF1A-EEE9-43CE43AC7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234179"/>
            <a:ext cx="7225748" cy="438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8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4"/>
            <a:ext cx="10631750" cy="502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Preliminarz całkowitych wydatków</a:t>
            </a:r>
          </a:p>
          <a:p>
            <a:pPr marL="0" indent="0">
              <a:buNone/>
            </a:pPr>
            <a:r>
              <a:rPr lang="pl-PL" sz="2400" dirty="0"/>
              <a:t>Nazwy kosztów podanych w poszczególnych kategoriach kosztów powinny być jak najbardziej ogólne: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Laptop DELL </a:t>
            </a:r>
            <a:r>
              <a:rPr lang="pl-PL" sz="2400" dirty="0" err="1"/>
              <a:t>Inspiron</a:t>
            </a:r>
            <a:r>
              <a:rPr lang="pl-PL" sz="2400" dirty="0"/>
              <a:t> 5310-8512 13.3" i5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Komputer </a:t>
            </a:r>
          </a:p>
          <a:p>
            <a:pPr marL="0" indent="0">
              <a:buNone/>
            </a:pPr>
            <a:endParaRPr lang="pl-PL" sz="2400" u="sng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A5915754-5D14-0771-E9B6-E6D51E1D0C71}"/>
                  </a:ext>
                </a:extLst>
              </p14:cNvPr>
              <p14:cNvContentPartPr/>
              <p14:nvPr/>
            </p14:nvContentPartPr>
            <p14:xfrm>
              <a:off x="5152755" y="4523610"/>
              <a:ext cx="360" cy="360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A5915754-5D14-0771-E9B6-E6D51E1D0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4115" y="45149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Znak plus 42">
            <a:extLst>
              <a:ext uri="{FF2B5EF4-FFF2-40B4-BE49-F238E27FC236}">
                <a16:creationId xmlns:a16="http://schemas.microsoft.com/office/drawing/2014/main" id="{E55A1AD0-E89F-4BA9-5390-B6807FE9AFF8}"/>
              </a:ext>
            </a:extLst>
          </p:cNvPr>
          <p:cNvSpPr/>
          <p:nvPr/>
        </p:nvSpPr>
        <p:spPr>
          <a:xfrm>
            <a:off x="2538278" y="4343400"/>
            <a:ext cx="914400" cy="91440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4" name="Znak mnożenia 43">
            <a:extLst>
              <a:ext uri="{FF2B5EF4-FFF2-40B4-BE49-F238E27FC236}">
                <a16:creationId xmlns:a16="http://schemas.microsoft.com/office/drawing/2014/main" id="{D9321E79-45B8-80C7-DADE-233BA938D504}"/>
              </a:ext>
            </a:extLst>
          </p:cNvPr>
          <p:cNvSpPr/>
          <p:nvPr/>
        </p:nvSpPr>
        <p:spPr>
          <a:xfrm>
            <a:off x="6154075" y="34290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2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F85E14A-B7FF-6BAB-5C16-7401C64B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1147890"/>
            <a:ext cx="8311487" cy="172463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600"/>
              <a:t>Preliminarz całkowitych wydatków</a:t>
            </a:r>
          </a:p>
          <a:p>
            <a:pPr marL="0" indent="0">
              <a:buNone/>
            </a:pPr>
            <a:r>
              <a:rPr lang="pl-PL" sz="16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Kategoria wydatków </a:t>
            </a:r>
            <a:r>
              <a:rPr lang="pl-PL" sz="16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Koszty promocji księgarni</a:t>
            </a:r>
            <a:r>
              <a:rPr lang="pl-PL" sz="16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jest kategorią obligatoryjną dla każdego wnioskodawcy, musi być częścią realizacji każdego wnioskowanego zadania, zarówno w roku 2026, jak i w 2027.</a:t>
            </a:r>
          </a:p>
          <a:p>
            <a:pPr marL="0" indent="0">
              <a:buNone/>
            </a:pPr>
            <a:endParaRPr lang="pl-PL" sz="160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/>
          </a:p>
          <a:p>
            <a:pPr marL="0" indent="0">
              <a:buNone/>
            </a:pPr>
            <a:endParaRPr lang="pl-PL" sz="1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5B0EFACA-E5AB-8688-2934-BCCE9AECC0F4}"/>
                  </a:ext>
                </a:extLst>
              </p14:cNvPr>
              <p14:cNvContentPartPr/>
              <p14:nvPr/>
            </p14:nvContentPartPr>
            <p14:xfrm>
              <a:off x="-47805" y="2333010"/>
              <a:ext cx="216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5B0EFACA-E5AB-8688-2934-BCCE9AECC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6805" y="2324010"/>
                <a:ext cx="198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50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C4A1488-B860-607B-CCC2-FFA8867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325BE0-E211-C6B0-031E-2A1EC4A1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71" y="2618004"/>
            <a:ext cx="4600354" cy="1529617"/>
          </a:xfrm>
          <a:prstGeom prst="rect">
            <a:avLst/>
          </a:prstGeom>
        </p:spPr>
      </p:pic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AA00C47A-CB63-BC1C-937A-5EA116546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Uzupełniając preliminarz, należy podać nazwy poszczególnych kosztów oraz wartość tych kosztów w pełnych złotych:</a:t>
            </a:r>
          </a:p>
          <a:p>
            <a:pPr marL="0" indent="0">
              <a:buNone/>
            </a:pPr>
            <a:endParaRPr lang="pl-PL" sz="20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FD10F5D-55D0-0BBC-4A07-100A4BFCE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2151"/>
            <a:ext cx="592433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Instrukcja wypełniania wniosku o dofinansowanie w konkursie</a:t>
            </a:r>
            <a:br>
              <a:rPr lang="pl-PL" sz="4000">
                <a:solidFill>
                  <a:srgbClr val="FFFFFF"/>
                </a:solidFill>
                <a:latin typeface="+mj-lt"/>
              </a:rPr>
            </a:b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 ramach programu „Certyfikat dla małych księgarni” możliwe jest finansowane poniższych kosztów:</a:t>
            </a:r>
          </a:p>
          <a:p>
            <a:pPr marL="0" indent="0">
              <a:buNone/>
            </a:pPr>
            <a:endParaRPr lang="pl-PL" sz="2000" dirty="0"/>
          </a:p>
          <a:p>
            <a:pPr marL="742950" lvl="1" indent="-285750"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promocji księgarni;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konsultingu i doradztwa; 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stałe utrzymania lokalu księgarni;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realizacji planu </a:t>
            </a:r>
            <a:r>
              <a:rPr lang="pl-PL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proczytelniczego</a:t>
            </a:r>
            <a:r>
              <a:rPr lang="pl-PL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;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zakup niezbędnego sprzętu i wyposażenia księgarni. 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1239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Wniosek o dofinansowanie należy wypełnić i złożyć używając elektronicznego generatora wniosków dostępnego pod adresem: </a:t>
            </a:r>
          </a:p>
          <a:p>
            <a:pPr marL="0" indent="0">
              <a:buNone/>
            </a:pPr>
            <a:r>
              <a:rPr lang="pl-PL" sz="2000"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https://instytutksiazki.pl/certyfikat/strona/3</a:t>
            </a:r>
            <a:endParaRPr lang="pl-PL" sz="20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0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0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0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/>
              <a:t>Zaleca się by indywidualne konto w generatorze wniosków było założone i aktywowane przez wnioskodawcę co najmniej na 24 godzin przed terminem zamknięcia naboru do programu</a:t>
            </a:r>
            <a:endParaRPr lang="pl-PL" sz="20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00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6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/>
              <a:t>Preliminarz całkowitych wydatków</a:t>
            </a:r>
          </a:p>
          <a:p>
            <a:pPr marL="0" indent="0">
              <a:buNone/>
            </a:pPr>
            <a:r>
              <a:rPr lang="pl-PL" sz="1700"/>
              <a:t>Suma kosztów poszczególnych kategorii widnieje na końcu tabeli dotyczącej danej kategorii.</a:t>
            </a:r>
          </a:p>
          <a:p>
            <a:pPr marL="0" indent="0">
              <a:buNone/>
            </a:pPr>
            <a:r>
              <a:rPr lang="pl-PL" sz="1700"/>
              <a:t>Suma kosztów wszystkich kategorii widnieje w tabeli </a:t>
            </a:r>
            <a:r>
              <a:rPr lang="pl-PL" sz="1700" i="1"/>
              <a:t>podsumowanie</a:t>
            </a:r>
            <a:r>
              <a:rPr lang="pl-PL" sz="1700"/>
              <a:t>.</a:t>
            </a:r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3C7959-633B-4D4D-E8AE-8ECC543E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8" y="1157212"/>
            <a:ext cx="12165123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700">
                <a:solidFill>
                  <a:srgbClr val="FFFFFF"/>
                </a:solidFill>
                <a:latin typeface="+mj-lt"/>
              </a:rPr>
            </a:b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/>
              <a:t>Podsumowanie kosztów:</a:t>
            </a:r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r>
              <a:rPr lang="pl-PL" sz="1700"/>
              <a:t>Po uzupełnieniu preliminarza w tabeli „Podsumowanie kosztów” pojawi się informacja dotycząca łącznych kwot wsparcia finansowego z podziałem na lata.</a:t>
            </a:r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38D764A-DD18-3895-8CAF-5F9033BF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865455"/>
            <a:ext cx="3615776" cy="11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700">
                <a:solidFill>
                  <a:srgbClr val="FFFFFF"/>
                </a:solidFill>
                <a:latin typeface="+mj-lt"/>
              </a:rPr>
            </a:b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Podsumowanie kosztów:</a:t>
            </a:r>
          </a:p>
          <a:p>
            <a:pPr marL="0" indent="0">
              <a:buNone/>
            </a:pPr>
            <a:r>
              <a:rPr lang="pl-PL" sz="2000"/>
              <a:t>Jeżeli kwota wsparcia finansowego będzie wyższa niż regulaminowe maksimum – pojawi się informacja o błędzie. </a:t>
            </a:r>
          </a:p>
          <a:p>
            <a:pPr marL="0" indent="0">
              <a:buNone/>
            </a:pPr>
            <a:r>
              <a:rPr lang="pl-PL" sz="2000"/>
              <a:t>Dodatkowo generator wylicza wartość procentową wsparcia w poszczególnych latach, co stanowi wskazówkę dotyczącą poprawności wypełnienia preliminarza kosztów.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6767513-FA19-EA38-8310-BE23E71A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279" y="2372535"/>
            <a:ext cx="4612749" cy="19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700">
                <a:solidFill>
                  <a:srgbClr val="FFFFFF"/>
                </a:solidFill>
                <a:latin typeface="+mj-lt"/>
              </a:rPr>
            </a:b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Opis zadania – w poszczególnych polach opisów zadania należy wpisać informacje dotyczące księgarni, które mogą mieć pozytywny wpływ na ocenę wniosku.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Pole „dodatkowe informacje”</a:t>
            </a:r>
          </a:p>
          <a:p>
            <a:pPr marL="0" indent="0">
              <a:buNone/>
            </a:pPr>
            <a:r>
              <a:rPr lang="pl-PL" sz="2000"/>
              <a:t>nie jest obowiązkowe.</a:t>
            </a:r>
          </a:p>
          <a:p>
            <a:pPr marL="0" indent="0">
              <a:buNone/>
            </a:pPr>
            <a:endParaRPr lang="pl-PL" sz="20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9DF6F54-FC1D-E963-A737-B9F3B136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449641"/>
            <a:ext cx="3615776" cy="19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4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Opis lokalu/-ów </a:t>
            </a:r>
          </a:p>
          <a:p>
            <a:pPr marL="0" indent="0">
              <a:buNone/>
            </a:pPr>
            <a:r>
              <a:rPr lang="pl-PL" sz="2000"/>
              <a:t>objętych zadaniem.</a:t>
            </a:r>
          </a:p>
          <a:p>
            <a:pPr marL="0" indent="0">
              <a:buNone/>
            </a:pPr>
            <a:r>
              <a:rPr lang="pl-PL" sz="2000"/>
              <a:t>W poszczególnych </a:t>
            </a:r>
          </a:p>
          <a:p>
            <a:pPr marL="0" indent="0">
              <a:buNone/>
            </a:pPr>
            <a:r>
              <a:rPr lang="pl-PL" sz="2000"/>
              <a:t>polach opisów zadania </a:t>
            </a:r>
          </a:p>
          <a:p>
            <a:pPr marL="0" indent="0">
              <a:buNone/>
            </a:pPr>
            <a:r>
              <a:rPr lang="pl-PL" sz="2000"/>
              <a:t>należy wpisać informacje</a:t>
            </a:r>
          </a:p>
          <a:p>
            <a:pPr marL="0" indent="0">
              <a:buNone/>
            </a:pPr>
            <a:r>
              <a:rPr lang="pl-PL" sz="2000"/>
              <a:t>dotyczące księgarni, </a:t>
            </a:r>
          </a:p>
          <a:p>
            <a:pPr marL="0" indent="0">
              <a:buNone/>
            </a:pPr>
            <a:r>
              <a:rPr lang="pl-PL" sz="2000"/>
              <a:t>które mogą mieć </a:t>
            </a:r>
          </a:p>
          <a:p>
            <a:pPr marL="0" indent="0">
              <a:buNone/>
            </a:pPr>
            <a:r>
              <a:rPr lang="pl-PL" sz="2000"/>
              <a:t>pozytywny wpływ na </a:t>
            </a:r>
          </a:p>
          <a:p>
            <a:pPr marL="0" indent="0">
              <a:buNone/>
            </a:pPr>
            <a:r>
              <a:rPr lang="pl-PL" sz="2000"/>
              <a:t>ocenę wniosku.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5B9D7F-D61F-1870-A964-4D242F9B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201056"/>
            <a:ext cx="3615776" cy="24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576F9D-A005-5FE9-0818-172AB5D3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VII Opis lokalu/-ów objętego zadaniem podlega ocenie merytorycznej przez ekspertów! 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75600BD-EB0A-622D-75A7-4D56673CF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a. Opis dotychczasowej działalności księgarni w zakresie promocji i działalności księgarni na rzecz środowiska lokalnego, w tym kontynuacji lub inicjacji lokalnych i ponadlokalnych partnerstw na rzecz czytelnictwa</a:t>
            </a:r>
          </a:p>
          <a:p>
            <a:r>
              <a:rPr lang="pl-PL" dirty="0"/>
              <a:t>Roczny plan działań </a:t>
            </a:r>
            <a:r>
              <a:rPr lang="pl-PL" dirty="0" err="1"/>
              <a:t>proczytelnicznych</a:t>
            </a:r>
            <a:r>
              <a:rPr lang="pl-PL" dirty="0"/>
              <a:t>, w tym opis zadania w zakresie promocji polskiej kultury, literatury, języka, historii, nauki i dorobku różnych dziedzin i w efekcie wzmacniania narodowej wspólnoty 2026 r:</a:t>
            </a:r>
          </a:p>
          <a:p>
            <a:r>
              <a:rPr lang="pl-PL" dirty="0"/>
              <a:t>c. Roczny plan działań </a:t>
            </a:r>
            <a:r>
              <a:rPr lang="pl-PL" dirty="0" err="1"/>
              <a:t>proczytelnicznych</a:t>
            </a:r>
            <a:r>
              <a:rPr lang="pl-PL" dirty="0"/>
              <a:t>, w tym opis zadania w zakresie promocji polskiej kultury, literatury, języka, historii, nauki i dorobku różnych dziedzin i w efekcie wzmacniania narodowej wspólnoty 2027 r.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787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Instrukcja wypełniania wniosku o dofinansowanie w programie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D13652C0-A84D-4121-B290-1163AFAED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559338"/>
            <a:ext cx="7225748" cy="37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7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D7310D-09E0-51E2-0F30-B6B0857A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18" y="983412"/>
            <a:ext cx="7509754" cy="111998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Wymagania obowiązkowe</a:t>
            </a:r>
          </a:p>
          <a:p>
            <a:pPr marL="0" indent="0">
              <a:buNone/>
            </a:pPr>
            <a:r>
              <a:rPr lang="pl-PL" sz="1600" dirty="0"/>
              <a:t>Prowadzenie działalności w formie księgarni niezależnej minimum od 1 stycznia 2025 roku.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5324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9F0FFC8-1374-64A3-357F-2F014532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43" y="402570"/>
            <a:ext cx="7610112" cy="321527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pl-PL" sz="500" dirty="0"/>
              <a:t>Kolejny punkt wniosku stanowi pierwszą część testu pomocy publicznej.</a:t>
            </a:r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r>
              <a:rPr lang="pl-PL" sz="8000" dirty="0"/>
              <a:t>Na pytania należy odpowiadać zgodnie ze stanem faktycznym.</a:t>
            </a:r>
          </a:p>
          <a:p>
            <a:pPr marL="0" indent="0">
              <a:buNone/>
            </a:pPr>
            <a:r>
              <a:rPr lang="pl-PL" sz="8000" b="1" dirty="0"/>
              <a:t>Wynik testu nie podlega ocenie.</a:t>
            </a:r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</p:txBody>
      </p:sp>
    </p:spTree>
    <p:extLst>
      <p:ext uri="{BB962C8B-B14F-4D97-AF65-F5344CB8AC3E}">
        <p14:creationId xmlns:p14="http://schemas.microsoft.com/office/powerpoint/2010/main" val="3004907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62E66C-F17C-0228-6F61-46C364DF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732315"/>
            <a:ext cx="8311487" cy="255578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Oświadczenia wnioskodawców.</a:t>
            </a:r>
          </a:p>
          <a:p>
            <a:pPr marL="0" indent="0">
              <a:buNone/>
            </a:pPr>
            <a:r>
              <a:rPr lang="pl-PL" sz="2000"/>
              <a:t>W tym punkcie wniosku wnioskodawcy powinni zaznaczyć odpowiednie oświadczenia, zgodnie ze stanem faktycznym.</a:t>
            </a:r>
          </a:p>
        </p:txBody>
      </p:sp>
    </p:spTree>
    <p:extLst>
      <p:ext uri="{BB962C8B-B14F-4D97-AF65-F5344CB8AC3E}">
        <p14:creationId xmlns:p14="http://schemas.microsoft.com/office/powerpoint/2010/main" val="308769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3B620C-9469-D6D4-4462-2A328FC3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Uwaga 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7DBAE2-5C66-F62C-6B34-0C376DB4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l-PL" sz="2000"/>
              <a:t>Zgodnie z par. 8 ust. 9 regulaminu </a:t>
            </a:r>
          </a:p>
          <a:p>
            <a:pPr marL="0" indent="0">
              <a:buNone/>
            </a:pPr>
            <a:r>
              <a:rPr lang="pl-PL" sz="2000"/>
              <a:t>Warunkiem rozpatrzenia wniosku jest terminowe dostarczenie kompletnego i poprawnego formalnie wniosku wraz z wymaganymi załącznikami w generatorze wniosków Wniosek uznaje się za złożony dopiero po kliknięciu przycisku „Złóż wniosek”. 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Po otrzymaniu dofinansowania beneficjent zobowiązany jest do doręczenia do IK wniosku wraz z załącznikami w formie pisemnej lub elektronicznej, opatrzonego podpisem kwalifikowanym.   </a:t>
            </a:r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621050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E143CA-3A89-5829-7606-8535E5AB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Instrukcja wypełniania wniosku o dofinansowanie w programie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7247F8-B256-3AD5-89B0-6371544B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89" y="402570"/>
            <a:ext cx="5063421" cy="3215273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F30254-708A-C945-5F5F-47619E2D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400"/>
              <a:t>Zgoda na badania ewaluacyjne (dobrowolna) oraz oświadczenia o przetwarzaniu danych osobowych (obowiązkowe).</a:t>
            </a:r>
          </a:p>
          <a:p>
            <a:pPr marL="0" indent="0">
              <a:buNone/>
            </a:pPr>
            <a:endParaRPr lang="pl-PL" sz="1400"/>
          </a:p>
          <a:p>
            <a:pPr marL="0" indent="0">
              <a:buNone/>
            </a:pPr>
            <a:r>
              <a:rPr lang="pl-PL" sz="1400"/>
              <a:t>Jeżeli „okienko” nie zostanie zaznaczone, w generatorze wyświetli się informacja: „Zgoda jest wymagana”.</a:t>
            </a:r>
          </a:p>
          <a:p>
            <a:pPr marL="0" indent="0">
              <a:buNone/>
            </a:pPr>
            <a:endParaRPr lang="pl-PL" sz="1400"/>
          </a:p>
          <a:p>
            <a:pPr marL="0" indent="0">
              <a:buNone/>
            </a:pP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142891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700">
                <a:solidFill>
                  <a:srgbClr val="FFFFFF"/>
                </a:solidFill>
                <a:latin typeface="+mj-lt"/>
              </a:rPr>
            </a:b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 dirty="0"/>
              <a:t>Załączniki </a:t>
            </a:r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r>
              <a:rPr lang="pl-PL" sz="1700" dirty="0">
                <a:cs typeface="Calibri" panose="020F0502020204030204" pitchFamily="34" charset="0"/>
              </a:rPr>
              <a:t>Załączniki w generatorze wniosków można zapisywać w następujących formatach: </a:t>
            </a:r>
            <a:r>
              <a:rPr lang="pl-PL" sz="1700" b="1" dirty="0">
                <a:cs typeface="Calibri" panose="020F0502020204030204" pitchFamily="34" charset="0"/>
              </a:rPr>
              <a:t>jpg/pdf/</a:t>
            </a:r>
            <a:r>
              <a:rPr lang="pl-PL" sz="1700" b="1" dirty="0" err="1">
                <a:cs typeface="Calibri" panose="020F0502020204030204" pitchFamily="34" charset="0"/>
              </a:rPr>
              <a:t>png</a:t>
            </a:r>
            <a:r>
              <a:rPr lang="pl-PL" sz="1700" dirty="0">
                <a:cs typeface="Calibri" panose="020F0502020204030204" pitchFamily="34" charset="0"/>
              </a:rPr>
              <a:t>. Pliki w innych formatach (np. </a:t>
            </a:r>
            <a:r>
              <a:rPr lang="pl-PL" sz="1700" dirty="0" err="1">
                <a:cs typeface="Calibri" panose="020F0502020204030204" pitchFamily="34" charset="0"/>
              </a:rPr>
              <a:t>docx</a:t>
            </a:r>
            <a:r>
              <a:rPr lang="pl-PL" sz="1700" dirty="0">
                <a:cs typeface="Calibri" panose="020F0502020204030204" pitchFamily="34" charset="0"/>
              </a:rPr>
              <a:t>) nie mogą zostać zapisane w generatorze wniosków. </a:t>
            </a:r>
          </a:p>
          <a:p>
            <a:pPr marL="0" indent="0">
              <a:buNone/>
            </a:pPr>
            <a:r>
              <a:rPr lang="pl-PL" sz="1700" b="1" dirty="0">
                <a:cs typeface="Calibri" panose="020F0502020204030204" pitchFamily="34" charset="0"/>
              </a:rPr>
              <a:t>Nie ma możliwości dołączania</a:t>
            </a:r>
          </a:p>
          <a:p>
            <a:pPr marL="0" indent="0">
              <a:buNone/>
            </a:pPr>
            <a:r>
              <a:rPr lang="pl-PL" sz="1700" b="1" dirty="0">
                <a:cs typeface="Calibri" panose="020F0502020204030204" pitchFamily="34" charset="0"/>
              </a:rPr>
              <a:t>załączników w formie kilku</a:t>
            </a:r>
          </a:p>
          <a:p>
            <a:pPr marL="0" indent="0">
              <a:buNone/>
            </a:pPr>
            <a:r>
              <a:rPr lang="pl-PL" sz="1700" b="1" dirty="0">
                <a:cs typeface="Calibri" panose="020F0502020204030204" pitchFamily="34" charset="0"/>
              </a:rPr>
              <a:t>stron.</a:t>
            </a:r>
          </a:p>
          <a:p>
            <a:pPr marL="0" indent="0">
              <a:buNone/>
            </a:pPr>
            <a:r>
              <a:rPr lang="pl-PL" sz="1700" b="1" dirty="0">
                <a:cs typeface="Calibri" panose="020F0502020204030204" pitchFamily="34" charset="0"/>
              </a:rPr>
              <a:t>Każdy załącznik powinien być </a:t>
            </a:r>
          </a:p>
          <a:p>
            <a:pPr marL="0" indent="0">
              <a:buNone/>
            </a:pPr>
            <a:r>
              <a:rPr lang="pl-PL" sz="1700" b="1" dirty="0">
                <a:cs typeface="Calibri" panose="020F0502020204030204" pitchFamily="34" charset="0"/>
              </a:rPr>
              <a:t>wgrany do generatora w jednym </a:t>
            </a:r>
          </a:p>
          <a:p>
            <a:pPr marL="0" indent="0">
              <a:buNone/>
            </a:pPr>
            <a:r>
              <a:rPr lang="pl-PL" sz="1700" b="1" dirty="0">
                <a:cs typeface="Calibri" panose="020F0502020204030204" pitchFamily="34" charset="0"/>
              </a:rPr>
              <a:t>pliku.</a:t>
            </a:r>
          </a:p>
          <a:p>
            <a:pPr marL="0" indent="0">
              <a:buNone/>
            </a:pPr>
            <a:endParaRPr lang="pl-PL" sz="17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7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7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endParaRPr lang="pl-PL" sz="17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5CDF60B-7C79-9513-9841-E7218870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820258"/>
            <a:ext cx="3615776" cy="12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3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Background">
            <a:extLst>
              <a:ext uri="{FF2B5EF4-FFF2-40B4-BE49-F238E27FC236}">
                <a16:creationId xmlns:a16="http://schemas.microsoft.com/office/drawing/2014/main" id="{90D0877E-6CD0-4206-8A18-56CEE73E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806021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42306"/>
            <a:ext cx="4703816" cy="2121408"/>
          </a:xfrm>
        </p:spPr>
        <p:txBody>
          <a:bodyPr anchor="ctr">
            <a:normAutofit/>
          </a:bodyPr>
          <a:lstStyle/>
          <a:p>
            <a:r>
              <a:rPr lang="pl-PL" sz="3100"/>
              <a:t>Instrukcja wypełniania wniosku o dofinansowanie w programie</a:t>
            </a:r>
            <a:br>
              <a:rPr lang="pl-PL" sz="3100">
                <a:latin typeface="+mj-lt"/>
              </a:rPr>
            </a:br>
            <a:endParaRPr lang="pl-PL" sz="31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307"/>
            <a:ext cx="5250873" cy="21214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100" dirty="0"/>
              <a:t>Zapis kopii roboczej, wydruk i złożenie wniosku  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1100" dirty="0"/>
              <a:t>Wnioskodawca ma możliwość dokonywania różnych czynności w czasie wypełniania wniosku.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1100" dirty="0"/>
              <a:t>Na kolejnych slajdach przedstawione są możliwości, jakie dają powyższe przyciski.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E7C1882-F60B-4AF5-A827-7357F6E6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02" y="4155141"/>
            <a:ext cx="10668003" cy="11468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389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700">
                <a:solidFill>
                  <a:srgbClr val="FFFFFF"/>
                </a:solidFill>
                <a:latin typeface="+mj-lt"/>
              </a:rPr>
            </a:b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Zapis kopii roboczej, wydruk i złożenie wniosku  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 b="1"/>
              <a:t>Zapis kopii roboczej </a:t>
            </a:r>
            <a:r>
              <a:rPr lang="pl-PL" sz="2000"/>
              <a:t>jest możliwy na każdym etapie składania wniosku. Do zapisania kopii roboczej potrzebne jest jedynie podanie danych osoby odpowiedzialnej za przygotowanie wniosku oraz wyrażanie zgody na przetwarzanie danych osobowych.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Po zapisaniu kopii roboczej można wylogować się z generatora wniosków i powrócić do niego w dogodnym dla Państwa momencie, w czasie trwania naboru. Wszystkie dane zapisane w kopii roboczej zostaną zachowane.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852605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0F1A25-C2BA-C9F4-BE90-46291372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 zapisaniu kopii roboczej pojawi się komunikat: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065004A-A3AD-1ADC-214C-E905CBC5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2191591"/>
            <a:ext cx="7225748" cy="24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65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700">
                <a:solidFill>
                  <a:srgbClr val="FFFFFF"/>
                </a:solidFill>
                <a:latin typeface="+mj-lt"/>
              </a:rPr>
            </a:b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/>
              <a:t>Zapis kopii roboczej, wydruk i złożenie wniosku  </a:t>
            </a:r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r>
              <a:rPr lang="pl-PL" sz="1700"/>
              <a:t>Aby rozpocząć proces składania wniosku należy kliknąć przycisku „</a:t>
            </a:r>
            <a:r>
              <a:rPr lang="pl-PL" sz="1700" b="1"/>
              <a:t>Zaakceptuj</a:t>
            </a:r>
            <a:r>
              <a:rPr lang="pl-PL" sz="1700"/>
              <a:t>”.</a:t>
            </a:r>
          </a:p>
          <a:p>
            <a:pPr marL="0" indent="0">
              <a:buNone/>
            </a:pPr>
            <a:r>
              <a:rPr lang="pl-PL" sz="1700"/>
              <a:t>Jeżeli wniosek nie został poprawnie uzupełniony, nie będą Państwo mieli możliwości złożenia go. W generatorze wniosków pojawi się poniższy komentarz:</a:t>
            </a:r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r>
              <a:rPr lang="pl-PL" sz="1700"/>
              <a:t>Należy wybrać przycisk „OK” i zastosować się do uwag, które pojawią się w Państwa wniosku.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23FE8D-DEEA-4C38-891E-07E63C6D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61" y="2946316"/>
            <a:ext cx="4191417" cy="8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9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700">
                <a:solidFill>
                  <a:srgbClr val="FFFFFF"/>
                </a:solidFill>
                <a:latin typeface="+mj-lt"/>
              </a:rPr>
            </a:br>
            <a:endParaRPr lang="pl-PL" sz="37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/>
              <a:t>Gdy wniosek nie zawiera błędów pojawi się komunikat: </a:t>
            </a:r>
          </a:p>
          <a:p>
            <a:pPr marL="0" indent="0">
              <a:buNone/>
            </a:pPr>
            <a:r>
              <a:rPr lang="pl-PL" sz="1700"/>
              <a:t> </a:t>
            </a:r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endParaRPr lang="pl-PL" sz="1700"/>
          </a:p>
          <a:p>
            <a:pPr marL="0" indent="0">
              <a:buNone/>
            </a:pPr>
            <a:r>
              <a:rPr lang="pl-PL" sz="1700"/>
              <a:t>System online zw. Generatorem nie sprawdza wartości merytorycznej wniosku i nie informuje o poprawności formalnej wniosku zgodnej z regulaminem (zasady, limity)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AFCADF1-56C0-8B6B-E6D0-7924C329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16" y="2136914"/>
            <a:ext cx="7800337" cy="15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2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5DC650-00E4-A79F-BED6-D87644CC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Złożenie wniosku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32FC10-2817-F332-A2E0-EF08E04F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 kliknięciu zaakceptuj i wyślij wniosek pojawia się komunikat: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B4ACEF-04DE-E7D1-BBE1-1A25EB01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2869005"/>
            <a:ext cx="7225748" cy="11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9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5DA79E-0E72-3996-48B4-4B53ED17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Formalne złożenie wniosku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8AD971-6B82-E9E1-9D1D-E3C3142C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pl-PL" sz="2000"/>
              <a:t>Po kliknięciu w przycisk „Złóż wniosek’’ następuje formalne złożenie wniosku w systemie. Wniosek musi mieć nadany numer wniosku! </a:t>
            </a:r>
          </a:p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5D54C1-1240-CEA4-4E75-0611EA40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951330"/>
            <a:ext cx="3615776" cy="9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9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FB9586-0071-2250-A330-C0F89389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STATUS WNIOSKU – UWAGA ZMIANA!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AF205-65E9-A26A-03B3-0DCC7CA8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l-PL" sz="2000"/>
              <a:t>Gdy pracownik IK dokona oceny wniosku:</a:t>
            </a:r>
          </a:p>
          <a:p>
            <a:pPr marL="0" indent="0">
              <a:buNone/>
            </a:pPr>
            <a:endParaRPr lang="pl-PL" sz="2000"/>
          </a:p>
          <a:p>
            <a:r>
              <a:rPr lang="pl-PL" sz="2000"/>
              <a:t>błąd formalny – mają Państwo możliwość „edycji’’ wniosku</a:t>
            </a:r>
          </a:p>
          <a:p>
            <a:r>
              <a:rPr lang="pl-PL" sz="2000"/>
              <a:t>poprawny formalnie – mają Państwo zablokowany dostęp do edytowania wniosku. Aby odblokować dostęp muszą się Państwo skontaktować z działem OPS </a:t>
            </a:r>
          </a:p>
        </p:txBody>
      </p:sp>
    </p:spTree>
    <p:extLst>
      <p:ext uri="{BB962C8B-B14F-4D97-AF65-F5344CB8AC3E}">
        <p14:creationId xmlns:p14="http://schemas.microsoft.com/office/powerpoint/2010/main" val="405717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29DC8B6-F2D3-3D4E-89A3-26FABC66D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97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941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776"/>
            <a:ext cx="9487619" cy="483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Dokładne informacje zasad przyznawania dofinansowania, przebiegu programu oraz zobowiązań beneficjentów znajdują się w Regulaminie programu dostępnym na stronie internetowej Instytutu Książki: www.instytutksiazki.pl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Problemy techniczne proszę zgłaszać na adres: </a:t>
            </a:r>
            <a:r>
              <a:rPr lang="pl-PL" sz="2000" b="1" i="0" u="none" strike="noStrike" baseline="0" dirty="0">
                <a:solidFill>
                  <a:srgbClr val="000000"/>
                </a:solidFill>
                <a:hlinkClick r:id="rId2"/>
              </a:rPr>
              <a:t>certyfikat2026@instytutksiazki.pl</a:t>
            </a:r>
            <a:r>
              <a:rPr lang="pl-PL" sz="2000" b="1" i="0" u="none" strike="noStrike" baseline="0" dirty="0">
                <a:solidFill>
                  <a:srgbClr val="000000"/>
                </a:solidFill>
              </a:rPr>
              <a:t>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Informacji o programie udzielają: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Ewa Gąsior | 505 245 827| </a:t>
            </a:r>
            <a:r>
              <a:rPr lang="pl-PL" sz="2000" dirty="0">
                <a:hlinkClick r:id="rId3"/>
              </a:rPr>
              <a:t>e.gasior@instytutksiazki.pl</a:t>
            </a:r>
            <a:endParaRPr lang="pl-PL" sz="2000" dirty="0"/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Agnieszka Lewandowska | </a:t>
            </a:r>
            <a:r>
              <a:rPr lang="pl-PL" sz="2000" dirty="0">
                <a:effectLst/>
                <a:ea typeface="Calibri" panose="020F0502020204030204" pitchFamily="34" charset="0"/>
              </a:rPr>
              <a:t>698 669 510</a:t>
            </a:r>
            <a:r>
              <a:rPr lang="pl-PL" sz="2000" dirty="0"/>
              <a:t>| </a:t>
            </a:r>
            <a:r>
              <a:rPr lang="pl-PL" sz="2000" dirty="0">
                <a:hlinkClick r:id="rId4"/>
              </a:rPr>
              <a:t>a.lewandowska@instytutksiazki.pl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23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3400">
                <a:solidFill>
                  <a:srgbClr val="FFFFFF"/>
                </a:solidFill>
                <a:latin typeface="+mj-lt"/>
              </a:rPr>
            </a:br>
            <a:endParaRPr lang="pl-PL" sz="3400">
              <a:solidFill>
                <a:srgbClr val="FFFFFF"/>
              </a:solidFill>
            </a:endParaRPr>
          </a:p>
        </p:txBody>
      </p:sp>
      <p:graphicFrame>
        <p:nvGraphicFramePr>
          <p:cNvPr id="28" name="Symbol zastępczy zawartości 2">
            <a:extLst>
              <a:ext uri="{FF2B5EF4-FFF2-40B4-BE49-F238E27FC236}">
                <a16:creationId xmlns:a16="http://schemas.microsoft.com/office/drawing/2014/main" id="{5A9409C6-B8D7-01FE-842E-C76141298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96234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66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B9B307-8C4B-CB87-4FC5-C4C83ACD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1262172"/>
            <a:ext cx="8311487" cy="149606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457113"/>
            <a:ext cx="8332826" cy="149606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Wypełnienie wniosku jest możliwe po wcześniejszym uzupełnieniu panelu </a:t>
            </a:r>
            <a:r>
              <a:rPr lang="pl-PL" sz="1400" b="1" dirty="0"/>
              <a:t>Dane wnioskodawcy </a:t>
            </a:r>
            <a:r>
              <a:rPr lang="pl-PL" sz="1400" dirty="0"/>
              <a:t>w zakładce </a:t>
            </a:r>
            <a:r>
              <a:rPr lang="pl-PL" sz="1400" b="1" dirty="0"/>
              <a:t>WNIOSKI</a:t>
            </a:r>
            <a:r>
              <a:rPr lang="pl-PL" sz="1400" dirty="0"/>
              <a:t>: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Bez podania danych wnioskodawcy wypełnienie wniosku nie będzie możliwe.</a:t>
            </a:r>
          </a:p>
          <a:p>
            <a:pPr marL="0" indent="0">
              <a:buNone/>
            </a:pPr>
            <a:endParaRPr lang="pl-PL" sz="500" dirty="0"/>
          </a:p>
          <a:p>
            <a:pPr marL="0" indent="0">
              <a:buNone/>
            </a:pPr>
            <a:endParaRPr lang="pl-PL" sz="500" dirty="0"/>
          </a:p>
        </p:txBody>
      </p:sp>
    </p:spTree>
    <p:extLst>
      <p:ext uri="{BB962C8B-B14F-4D97-AF65-F5344CB8AC3E}">
        <p14:creationId xmlns:p14="http://schemas.microsoft.com/office/powerpoint/2010/main" val="181669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9CF71F-D937-BD94-8F37-8D2D3FAB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Dane Wnioskodawcy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893929-3C5E-D8DB-0BFD-A6732261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21" y="146649"/>
            <a:ext cx="5840083" cy="487392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8CCE9A-AA12-7F8B-15A9-D54DFB1B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26" y="335177"/>
            <a:ext cx="2044460" cy="46180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 dirty="0"/>
              <a:t>Uzupełniając dane wnioskodawcy</a:t>
            </a:r>
          </a:p>
          <a:p>
            <a:pPr marL="0" indent="0">
              <a:buNone/>
            </a:pPr>
            <a:r>
              <a:rPr lang="pl-PL" sz="1700" dirty="0"/>
              <a:t>należy wypełnić okienka wskazane</a:t>
            </a:r>
          </a:p>
          <a:p>
            <a:pPr marL="0" indent="0">
              <a:buNone/>
            </a:pPr>
            <a:r>
              <a:rPr lang="pl-PL" sz="1700" dirty="0"/>
              <a:t>w tabeli.</a:t>
            </a:r>
          </a:p>
        </p:txBody>
      </p:sp>
    </p:spTree>
    <p:extLst>
      <p:ext uri="{BB962C8B-B14F-4D97-AF65-F5344CB8AC3E}">
        <p14:creationId xmlns:p14="http://schemas.microsoft.com/office/powerpoint/2010/main" val="40167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74A49F-A360-F4E7-FB31-70C376FD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919323"/>
            <a:ext cx="8311487" cy="218176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W panelu </a:t>
            </a:r>
            <a:r>
              <a:rPr lang="pl-PL" sz="2000" b="1"/>
              <a:t>Dane wnioskodawcy </a:t>
            </a:r>
            <a:r>
              <a:rPr lang="pl-PL" sz="2000"/>
              <a:t>miejscowość wnioskodawcy wybierana jest z listy rozwijalnej – prosimy o uważny wybór właściwej nazwy:</a:t>
            </a:r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02895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Instrukcja wypełniania wniosku o dofinansowanie w programie</a:t>
            </a:r>
            <a:br>
              <a:rPr lang="pl-PL" sz="2800">
                <a:solidFill>
                  <a:srgbClr val="FFFFFF"/>
                </a:solidFill>
                <a:latin typeface="+mj-lt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7D22A4-457F-4758-9BED-34727CE8B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2" r="13428" b="1"/>
          <a:stretch>
            <a:fillRect/>
          </a:stretch>
        </p:blipFill>
        <p:spPr>
          <a:xfrm>
            <a:off x="3866808" y="402570"/>
            <a:ext cx="4458383" cy="321527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4200" dirty="0"/>
              <a:t>W panelu Dane wnioskodawcy numer NIP oraz REGON należy uzupełnić w formie ciągu cyfr, bez oddzielających je myślników/dywizów/półpauz: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64156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1621</Words>
  <Application>Microsoft Office PowerPoint</Application>
  <PresentationFormat>Panoramiczny</PresentationFormat>
  <Paragraphs>252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Cambria</vt:lpstr>
      <vt:lpstr>Times New Roman</vt:lpstr>
      <vt:lpstr>Motyw pakietu Office</vt:lpstr>
      <vt:lpstr>Certyfikat dla małych księgarni 2026-2027  </vt:lpstr>
      <vt:lpstr>Instrukcja wypełniania wniosku o dofinansowanie w programie </vt:lpstr>
      <vt:lpstr>Uwaga zmiana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Dane Wnioskodawcy</vt:lpstr>
      <vt:lpstr>Instrukcja wypełniania wniosku o dofinansowanie w programie </vt:lpstr>
      <vt:lpstr>Instrukcja wypełniania wniosku o dofinansowanie w programie </vt:lpstr>
      <vt:lpstr>Instrukcja wypełniania wniosku o dofinansowanie w programie</vt:lpstr>
      <vt:lpstr>Instrukcja wypełniania wniosku o dofinansowanie w programie</vt:lpstr>
      <vt:lpstr>Instrukcja wypełniania wniosku o dofinansowanie w programie</vt:lpstr>
      <vt:lpstr>Instrukcja wypełniania wniosku o dofinansowanie w programie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konkursie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</vt:lpstr>
      <vt:lpstr>VII Opis lokalu/-ów objętego zadaniem podlega ocenie merytorycznej przez ekspertów!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Po zapisaniu kopii roboczej pojawi się komunikat: </vt:lpstr>
      <vt:lpstr>Instrukcja wypełniania wniosku o dofinansowanie w programie </vt:lpstr>
      <vt:lpstr>Instrukcja wypełniania wniosku o dofinansowanie w programie </vt:lpstr>
      <vt:lpstr>Złożenie wniosku </vt:lpstr>
      <vt:lpstr>Formalne złożenie wniosku </vt:lpstr>
      <vt:lpstr>STATUS WNIOSKU – UWAGA ZMIANA!</vt:lpstr>
      <vt:lpstr>Instrukcja wypełniania wniosku o dofinansowanie w programie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Kierunek interwencji 2.1.  „Infrastruktura bibliotek 2021-2025”, Priorytet 2 Narodowego Programu Rozwoju Czytelnictwa 2.0.</dc:title>
  <dc:creator>Anna Zagórska</dc:creator>
  <cp:lastModifiedBy>Ewa Gąsior</cp:lastModifiedBy>
  <cp:revision>125</cp:revision>
  <cp:lastPrinted>2021-12-13T07:22:07Z</cp:lastPrinted>
  <dcterms:created xsi:type="dcterms:W3CDTF">2021-05-18T10:44:04Z</dcterms:created>
  <dcterms:modified xsi:type="dcterms:W3CDTF">2026-04-08T08:55:08Z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8cfb6d-947d-4ab6-837e-047d6c850a25_Enabled">
    <vt:lpwstr>true</vt:lpwstr>
  </property>
  <property fmtid="{D5CDD505-2E9C-101B-9397-08002B2CF9AE}" pid="3" name="MSIP_Label_e38cfb6d-947d-4ab6-837e-047d6c850a25_SetDate">
    <vt:lpwstr>2025-03-20T11:49:30Z</vt:lpwstr>
  </property>
  <property fmtid="{D5CDD505-2E9C-101B-9397-08002B2CF9AE}" pid="4" name="MSIP_Label_e38cfb6d-947d-4ab6-837e-047d6c850a25_Method">
    <vt:lpwstr>Standard</vt:lpwstr>
  </property>
  <property fmtid="{D5CDD505-2E9C-101B-9397-08002B2CF9AE}" pid="5" name="MSIP_Label_e38cfb6d-947d-4ab6-837e-047d6c850a25_Name">
    <vt:lpwstr>Pracownicy (bez ograniczen)</vt:lpwstr>
  </property>
  <property fmtid="{D5CDD505-2E9C-101B-9397-08002B2CF9AE}" pid="6" name="MSIP_Label_e38cfb6d-947d-4ab6-837e-047d6c850a25_SiteId">
    <vt:lpwstr>b0b10731-2547-4e07-a6e1-fd95554b7ad2</vt:lpwstr>
  </property>
  <property fmtid="{D5CDD505-2E9C-101B-9397-08002B2CF9AE}" pid="7" name="MSIP_Label_e38cfb6d-947d-4ab6-837e-047d6c850a25_ActionId">
    <vt:lpwstr>c0d7d888-0fa6-4b18-9f24-72f063cceccd</vt:lpwstr>
  </property>
  <property fmtid="{D5CDD505-2E9C-101B-9397-08002B2CF9AE}" pid="8" name="MSIP_Label_e38cfb6d-947d-4ab6-837e-047d6c850a25_ContentBits">
    <vt:lpwstr>0</vt:lpwstr>
  </property>
  <property fmtid="{D5CDD505-2E9C-101B-9397-08002B2CF9AE}" pid="9" name="MSIP_Label_e38cfb6d-947d-4ab6-837e-047d6c850a25_Tag">
    <vt:lpwstr>10, 3, 0, 1</vt:lpwstr>
  </property>
</Properties>
</file>