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8" r:id="rId4"/>
    <p:sldId id="287" r:id="rId5"/>
    <p:sldId id="258" r:id="rId6"/>
    <p:sldId id="259" r:id="rId7"/>
    <p:sldId id="260" r:id="rId8"/>
    <p:sldId id="261" r:id="rId9"/>
    <p:sldId id="262" r:id="rId10"/>
    <p:sldId id="264" r:id="rId11"/>
    <p:sldId id="265" r:id="rId12"/>
    <p:sldId id="270" r:id="rId13"/>
    <p:sldId id="266" r:id="rId14"/>
    <p:sldId id="267" r:id="rId15"/>
    <p:sldId id="268" r:id="rId16"/>
    <p:sldId id="269" r:id="rId17"/>
    <p:sldId id="271" r:id="rId18"/>
    <p:sldId id="286" r:id="rId19"/>
    <p:sldId id="285" r:id="rId20"/>
    <p:sldId id="284" r:id="rId21"/>
    <p:sldId id="272" r:id="rId22"/>
    <p:sldId id="273" r:id="rId23"/>
    <p:sldId id="275" r:id="rId24"/>
    <p:sldId id="276" r:id="rId25"/>
    <p:sldId id="278" r:id="rId26"/>
    <p:sldId id="279" r:id="rId27"/>
    <p:sldId id="280" r:id="rId28"/>
    <p:sldId id="281" r:id="rId29"/>
    <p:sldId id="282" r:id="rId30"/>
    <p:sldId id="283" r:id="rId31"/>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63" d="100"/>
          <a:sy n="163" d="100"/>
        </p:scale>
        <p:origin x="222"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93DA83E-CFB9-4130-9A05-B24174F970E2}"/>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F18EA86B-22B5-483E-A8DD-4CF2EC0C20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9A757211-6D15-46C8-B760-815B1D285700}"/>
              </a:ext>
            </a:extLst>
          </p:cNvPr>
          <p:cNvSpPr>
            <a:spLocks noGrp="1"/>
          </p:cNvSpPr>
          <p:nvPr>
            <p:ph type="dt" sz="half" idx="10"/>
          </p:nvPr>
        </p:nvSpPr>
        <p:spPr/>
        <p:txBody>
          <a:bodyPr/>
          <a:lstStyle/>
          <a:p>
            <a:fld id="{60239933-3647-47E9-A871-6C56F45E1EE4}" type="datetimeFigureOut">
              <a:rPr lang="pl-PL" smtClean="0"/>
              <a:t>05.08.2025</a:t>
            </a:fld>
            <a:endParaRPr lang="pl-PL"/>
          </a:p>
        </p:txBody>
      </p:sp>
      <p:sp>
        <p:nvSpPr>
          <p:cNvPr id="5" name="Symbol zastępczy stopki 4">
            <a:extLst>
              <a:ext uri="{FF2B5EF4-FFF2-40B4-BE49-F238E27FC236}">
                <a16:creationId xmlns:a16="http://schemas.microsoft.com/office/drawing/2014/main" id="{4EA87BE8-1AA3-4C0B-9420-210D181DA525}"/>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28FE4CE2-DDD0-4F99-9CC6-1725A2B97EB7}"/>
              </a:ext>
            </a:extLst>
          </p:cNvPr>
          <p:cNvSpPr>
            <a:spLocks noGrp="1"/>
          </p:cNvSpPr>
          <p:nvPr>
            <p:ph type="sldNum" sz="quarter" idx="12"/>
          </p:nvPr>
        </p:nvSpPr>
        <p:spPr/>
        <p:txBody>
          <a:bodyPr/>
          <a:lstStyle/>
          <a:p>
            <a:fld id="{DA19B439-0267-49C3-82C8-FC6D44BFD336}" type="slidenum">
              <a:rPr lang="pl-PL" smtClean="0"/>
              <a:t>‹#›</a:t>
            </a:fld>
            <a:endParaRPr lang="pl-PL"/>
          </a:p>
        </p:txBody>
      </p:sp>
    </p:spTree>
    <p:extLst>
      <p:ext uri="{BB962C8B-B14F-4D97-AF65-F5344CB8AC3E}">
        <p14:creationId xmlns:p14="http://schemas.microsoft.com/office/powerpoint/2010/main" val="11941534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C702F0A-59A3-4293-8869-E1D88690FAA0}"/>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4BDEB7C2-C95A-4F8D-B9C0-CBB9775324F3}"/>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DF87F6DA-9562-4470-AC58-38A955B514DA}"/>
              </a:ext>
            </a:extLst>
          </p:cNvPr>
          <p:cNvSpPr>
            <a:spLocks noGrp="1"/>
          </p:cNvSpPr>
          <p:nvPr>
            <p:ph type="dt" sz="half" idx="10"/>
          </p:nvPr>
        </p:nvSpPr>
        <p:spPr/>
        <p:txBody>
          <a:bodyPr/>
          <a:lstStyle/>
          <a:p>
            <a:fld id="{60239933-3647-47E9-A871-6C56F45E1EE4}" type="datetimeFigureOut">
              <a:rPr lang="pl-PL" smtClean="0"/>
              <a:t>05.08.2025</a:t>
            </a:fld>
            <a:endParaRPr lang="pl-PL"/>
          </a:p>
        </p:txBody>
      </p:sp>
      <p:sp>
        <p:nvSpPr>
          <p:cNvPr id="5" name="Symbol zastępczy stopki 4">
            <a:extLst>
              <a:ext uri="{FF2B5EF4-FFF2-40B4-BE49-F238E27FC236}">
                <a16:creationId xmlns:a16="http://schemas.microsoft.com/office/drawing/2014/main" id="{2924437F-0AF0-430F-A3F3-2E9D9273749B}"/>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DE56F7B5-6CEF-4269-9CD9-911EEFF79E7E}"/>
              </a:ext>
            </a:extLst>
          </p:cNvPr>
          <p:cNvSpPr>
            <a:spLocks noGrp="1"/>
          </p:cNvSpPr>
          <p:nvPr>
            <p:ph type="sldNum" sz="quarter" idx="12"/>
          </p:nvPr>
        </p:nvSpPr>
        <p:spPr/>
        <p:txBody>
          <a:bodyPr/>
          <a:lstStyle/>
          <a:p>
            <a:fld id="{DA19B439-0267-49C3-82C8-FC6D44BFD336}" type="slidenum">
              <a:rPr lang="pl-PL" smtClean="0"/>
              <a:t>‹#›</a:t>
            </a:fld>
            <a:endParaRPr lang="pl-PL"/>
          </a:p>
        </p:txBody>
      </p:sp>
    </p:spTree>
    <p:extLst>
      <p:ext uri="{BB962C8B-B14F-4D97-AF65-F5344CB8AC3E}">
        <p14:creationId xmlns:p14="http://schemas.microsoft.com/office/powerpoint/2010/main" val="2081235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E6ABA5A8-BE97-41DD-AF57-D3A47A5315F0}"/>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14A603E0-BA34-468F-91B7-57EC03643D5C}"/>
              </a:ext>
            </a:extLst>
          </p:cNvPr>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B2B0C044-569C-4D9E-B1A1-C53BEF59A61F}"/>
              </a:ext>
            </a:extLst>
          </p:cNvPr>
          <p:cNvSpPr>
            <a:spLocks noGrp="1"/>
          </p:cNvSpPr>
          <p:nvPr>
            <p:ph type="dt" sz="half" idx="10"/>
          </p:nvPr>
        </p:nvSpPr>
        <p:spPr/>
        <p:txBody>
          <a:bodyPr/>
          <a:lstStyle/>
          <a:p>
            <a:fld id="{60239933-3647-47E9-A871-6C56F45E1EE4}" type="datetimeFigureOut">
              <a:rPr lang="pl-PL" smtClean="0"/>
              <a:t>05.08.2025</a:t>
            </a:fld>
            <a:endParaRPr lang="pl-PL"/>
          </a:p>
        </p:txBody>
      </p:sp>
      <p:sp>
        <p:nvSpPr>
          <p:cNvPr id="5" name="Symbol zastępczy stopki 4">
            <a:extLst>
              <a:ext uri="{FF2B5EF4-FFF2-40B4-BE49-F238E27FC236}">
                <a16:creationId xmlns:a16="http://schemas.microsoft.com/office/drawing/2014/main" id="{D271762C-6BA6-4479-9FE2-C5B5145E7124}"/>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3AC0F170-7241-4897-B98D-9CF7A57106AB}"/>
              </a:ext>
            </a:extLst>
          </p:cNvPr>
          <p:cNvSpPr>
            <a:spLocks noGrp="1"/>
          </p:cNvSpPr>
          <p:nvPr>
            <p:ph type="sldNum" sz="quarter" idx="12"/>
          </p:nvPr>
        </p:nvSpPr>
        <p:spPr/>
        <p:txBody>
          <a:bodyPr/>
          <a:lstStyle/>
          <a:p>
            <a:fld id="{DA19B439-0267-49C3-82C8-FC6D44BFD336}" type="slidenum">
              <a:rPr lang="pl-PL" smtClean="0"/>
              <a:t>‹#›</a:t>
            </a:fld>
            <a:endParaRPr lang="pl-PL"/>
          </a:p>
        </p:txBody>
      </p:sp>
    </p:spTree>
    <p:extLst>
      <p:ext uri="{BB962C8B-B14F-4D97-AF65-F5344CB8AC3E}">
        <p14:creationId xmlns:p14="http://schemas.microsoft.com/office/powerpoint/2010/main" val="26350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8263554-17D1-4BAF-90E6-B327EFC065EC}"/>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A6A7FC76-9412-4FCC-B3CB-8DABBEC81424}"/>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5ED87537-A4EB-47B6-9676-DA2735D0C166}"/>
              </a:ext>
            </a:extLst>
          </p:cNvPr>
          <p:cNvSpPr>
            <a:spLocks noGrp="1"/>
          </p:cNvSpPr>
          <p:nvPr>
            <p:ph type="dt" sz="half" idx="10"/>
          </p:nvPr>
        </p:nvSpPr>
        <p:spPr/>
        <p:txBody>
          <a:bodyPr/>
          <a:lstStyle/>
          <a:p>
            <a:fld id="{60239933-3647-47E9-A871-6C56F45E1EE4}" type="datetimeFigureOut">
              <a:rPr lang="pl-PL" smtClean="0"/>
              <a:t>05.08.2025</a:t>
            </a:fld>
            <a:endParaRPr lang="pl-PL"/>
          </a:p>
        </p:txBody>
      </p:sp>
      <p:sp>
        <p:nvSpPr>
          <p:cNvPr id="5" name="Symbol zastępczy stopki 4">
            <a:extLst>
              <a:ext uri="{FF2B5EF4-FFF2-40B4-BE49-F238E27FC236}">
                <a16:creationId xmlns:a16="http://schemas.microsoft.com/office/drawing/2014/main" id="{32D3F1BF-8632-45EE-9051-38B2CF4603DC}"/>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C37F71BF-3F35-40FE-A74A-CB0754E258F3}"/>
              </a:ext>
            </a:extLst>
          </p:cNvPr>
          <p:cNvSpPr>
            <a:spLocks noGrp="1"/>
          </p:cNvSpPr>
          <p:nvPr>
            <p:ph type="sldNum" sz="quarter" idx="12"/>
          </p:nvPr>
        </p:nvSpPr>
        <p:spPr/>
        <p:txBody>
          <a:bodyPr/>
          <a:lstStyle/>
          <a:p>
            <a:fld id="{DA19B439-0267-49C3-82C8-FC6D44BFD336}" type="slidenum">
              <a:rPr lang="pl-PL" smtClean="0"/>
              <a:t>‹#›</a:t>
            </a:fld>
            <a:endParaRPr lang="pl-PL"/>
          </a:p>
        </p:txBody>
      </p:sp>
    </p:spTree>
    <p:extLst>
      <p:ext uri="{BB962C8B-B14F-4D97-AF65-F5344CB8AC3E}">
        <p14:creationId xmlns:p14="http://schemas.microsoft.com/office/powerpoint/2010/main" val="3260994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B2FBF02-1011-4F5B-A133-4D90B7276D21}"/>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AD6D88B9-4914-41D7-B168-73B62402BD2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8FC7BD42-C287-4ED5-BF7A-24EE873B4B16}"/>
              </a:ext>
            </a:extLst>
          </p:cNvPr>
          <p:cNvSpPr>
            <a:spLocks noGrp="1"/>
          </p:cNvSpPr>
          <p:nvPr>
            <p:ph type="dt" sz="half" idx="10"/>
          </p:nvPr>
        </p:nvSpPr>
        <p:spPr/>
        <p:txBody>
          <a:bodyPr/>
          <a:lstStyle/>
          <a:p>
            <a:fld id="{60239933-3647-47E9-A871-6C56F45E1EE4}" type="datetimeFigureOut">
              <a:rPr lang="pl-PL" smtClean="0"/>
              <a:t>05.08.2025</a:t>
            </a:fld>
            <a:endParaRPr lang="pl-PL"/>
          </a:p>
        </p:txBody>
      </p:sp>
      <p:sp>
        <p:nvSpPr>
          <p:cNvPr id="5" name="Symbol zastępczy stopki 4">
            <a:extLst>
              <a:ext uri="{FF2B5EF4-FFF2-40B4-BE49-F238E27FC236}">
                <a16:creationId xmlns:a16="http://schemas.microsoft.com/office/drawing/2014/main" id="{9FD07F1A-1E60-42B2-A6B6-FA8383D43AC3}"/>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5A842790-53E2-4670-BF59-897C6A045AE9}"/>
              </a:ext>
            </a:extLst>
          </p:cNvPr>
          <p:cNvSpPr>
            <a:spLocks noGrp="1"/>
          </p:cNvSpPr>
          <p:nvPr>
            <p:ph type="sldNum" sz="quarter" idx="12"/>
          </p:nvPr>
        </p:nvSpPr>
        <p:spPr/>
        <p:txBody>
          <a:bodyPr/>
          <a:lstStyle/>
          <a:p>
            <a:fld id="{DA19B439-0267-49C3-82C8-FC6D44BFD336}" type="slidenum">
              <a:rPr lang="pl-PL" smtClean="0"/>
              <a:t>‹#›</a:t>
            </a:fld>
            <a:endParaRPr lang="pl-PL"/>
          </a:p>
        </p:txBody>
      </p:sp>
    </p:spTree>
    <p:extLst>
      <p:ext uri="{BB962C8B-B14F-4D97-AF65-F5344CB8AC3E}">
        <p14:creationId xmlns:p14="http://schemas.microsoft.com/office/powerpoint/2010/main" val="1415341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230FC14-D3DB-4E87-BEE4-891B83096356}"/>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E22BC790-2F8A-4CED-B9AC-72CA11D62130}"/>
              </a:ext>
            </a:extLst>
          </p:cNvPr>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5386660F-0706-4272-AB8D-347967B47249}"/>
              </a:ext>
            </a:extLst>
          </p:cNvPr>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E12A36F0-9DD0-49C1-AD88-8E752C6E1BEB}"/>
              </a:ext>
            </a:extLst>
          </p:cNvPr>
          <p:cNvSpPr>
            <a:spLocks noGrp="1"/>
          </p:cNvSpPr>
          <p:nvPr>
            <p:ph type="dt" sz="half" idx="10"/>
          </p:nvPr>
        </p:nvSpPr>
        <p:spPr/>
        <p:txBody>
          <a:bodyPr/>
          <a:lstStyle/>
          <a:p>
            <a:fld id="{60239933-3647-47E9-A871-6C56F45E1EE4}" type="datetimeFigureOut">
              <a:rPr lang="pl-PL" smtClean="0"/>
              <a:t>05.08.2025</a:t>
            </a:fld>
            <a:endParaRPr lang="pl-PL"/>
          </a:p>
        </p:txBody>
      </p:sp>
      <p:sp>
        <p:nvSpPr>
          <p:cNvPr id="6" name="Symbol zastępczy stopki 5">
            <a:extLst>
              <a:ext uri="{FF2B5EF4-FFF2-40B4-BE49-F238E27FC236}">
                <a16:creationId xmlns:a16="http://schemas.microsoft.com/office/drawing/2014/main" id="{37301862-BC73-43F1-ABC4-68305C155EA3}"/>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ABF61B20-DC30-4472-9C1C-84DBA861130F}"/>
              </a:ext>
            </a:extLst>
          </p:cNvPr>
          <p:cNvSpPr>
            <a:spLocks noGrp="1"/>
          </p:cNvSpPr>
          <p:nvPr>
            <p:ph type="sldNum" sz="quarter" idx="12"/>
          </p:nvPr>
        </p:nvSpPr>
        <p:spPr/>
        <p:txBody>
          <a:bodyPr/>
          <a:lstStyle/>
          <a:p>
            <a:fld id="{DA19B439-0267-49C3-82C8-FC6D44BFD336}" type="slidenum">
              <a:rPr lang="pl-PL" smtClean="0"/>
              <a:t>‹#›</a:t>
            </a:fld>
            <a:endParaRPr lang="pl-PL"/>
          </a:p>
        </p:txBody>
      </p:sp>
    </p:spTree>
    <p:extLst>
      <p:ext uri="{BB962C8B-B14F-4D97-AF65-F5344CB8AC3E}">
        <p14:creationId xmlns:p14="http://schemas.microsoft.com/office/powerpoint/2010/main" val="2995238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C35BFDE-8F25-416D-9FD1-8FDD707BC335}"/>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21C0C203-26E5-42B5-8EE9-793369672B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11820290-FBCB-4D23-BCBD-7DC0B6B2B398}"/>
              </a:ext>
            </a:extLst>
          </p:cNvPr>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07744807-ED73-4C6B-94C6-03FEA91F09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47CAC1D5-3B7D-495B-BACB-1B84604B2523}"/>
              </a:ext>
            </a:extLst>
          </p:cNvPr>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54C6E682-0B20-4735-A4C2-3C653AB0AFDF}"/>
              </a:ext>
            </a:extLst>
          </p:cNvPr>
          <p:cNvSpPr>
            <a:spLocks noGrp="1"/>
          </p:cNvSpPr>
          <p:nvPr>
            <p:ph type="dt" sz="half" idx="10"/>
          </p:nvPr>
        </p:nvSpPr>
        <p:spPr/>
        <p:txBody>
          <a:bodyPr/>
          <a:lstStyle/>
          <a:p>
            <a:fld id="{60239933-3647-47E9-A871-6C56F45E1EE4}" type="datetimeFigureOut">
              <a:rPr lang="pl-PL" smtClean="0"/>
              <a:t>05.08.2025</a:t>
            </a:fld>
            <a:endParaRPr lang="pl-PL"/>
          </a:p>
        </p:txBody>
      </p:sp>
      <p:sp>
        <p:nvSpPr>
          <p:cNvPr id="8" name="Symbol zastępczy stopki 7">
            <a:extLst>
              <a:ext uri="{FF2B5EF4-FFF2-40B4-BE49-F238E27FC236}">
                <a16:creationId xmlns:a16="http://schemas.microsoft.com/office/drawing/2014/main" id="{30A2209E-EED2-4E34-9604-4865F34AA733}"/>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C747FDA0-A68F-477B-95E5-557D954F680D}"/>
              </a:ext>
            </a:extLst>
          </p:cNvPr>
          <p:cNvSpPr>
            <a:spLocks noGrp="1"/>
          </p:cNvSpPr>
          <p:nvPr>
            <p:ph type="sldNum" sz="quarter" idx="12"/>
          </p:nvPr>
        </p:nvSpPr>
        <p:spPr/>
        <p:txBody>
          <a:bodyPr/>
          <a:lstStyle/>
          <a:p>
            <a:fld id="{DA19B439-0267-49C3-82C8-FC6D44BFD336}" type="slidenum">
              <a:rPr lang="pl-PL" smtClean="0"/>
              <a:t>‹#›</a:t>
            </a:fld>
            <a:endParaRPr lang="pl-PL"/>
          </a:p>
        </p:txBody>
      </p:sp>
    </p:spTree>
    <p:extLst>
      <p:ext uri="{BB962C8B-B14F-4D97-AF65-F5344CB8AC3E}">
        <p14:creationId xmlns:p14="http://schemas.microsoft.com/office/powerpoint/2010/main" val="478173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1303F5D-7460-4477-B9C5-88CBBA96784F}"/>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828D9D3C-B81A-46EC-85F7-376EC31D088E}"/>
              </a:ext>
            </a:extLst>
          </p:cNvPr>
          <p:cNvSpPr>
            <a:spLocks noGrp="1"/>
          </p:cNvSpPr>
          <p:nvPr>
            <p:ph type="dt" sz="half" idx="10"/>
          </p:nvPr>
        </p:nvSpPr>
        <p:spPr/>
        <p:txBody>
          <a:bodyPr/>
          <a:lstStyle/>
          <a:p>
            <a:fld id="{60239933-3647-47E9-A871-6C56F45E1EE4}" type="datetimeFigureOut">
              <a:rPr lang="pl-PL" smtClean="0"/>
              <a:t>05.08.2025</a:t>
            </a:fld>
            <a:endParaRPr lang="pl-PL"/>
          </a:p>
        </p:txBody>
      </p:sp>
      <p:sp>
        <p:nvSpPr>
          <p:cNvPr id="4" name="Symbol zastępczy stopki 3">
            <a:extLst>
              <a:ext uri="{FF2B5EF4-FFF2-40B4-BE49-F238E27FC236}">
                <a16:creationId xmlns:a16="http://schemas.microsoft.com/office/drawing/2014/main" id="{71717CB4-0E60-4AA3-95B0-0BF19780E7DC}"/>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EAA5E4E0-D868-4D91-A5F5-9B5599061010}"/>
              </a:ext>
            </a:extLst>
          </p:cNvPr>
          <p:cNvSpPr>
            <a:spLocks noGrp="1"/>
          </p:cNvSpPr>
          <p:nvPr>
            <p:ph type="sldNum" sz="quarter" idx="12"/>
          </p:nvPr>
        </p:nvSpPr>
        <p:spPr/>
        <p:txBody>
          <a:bodyPr/>
          <a:lstStyle/>
          <a:p>
            <a:fld id="{DA19B439-0267-49C3-82C8-FC6D44BFD336}" type="slidenum">
              <a:rPr lang="pl-PL" smtClean="0"/>
              <a:t>‹#›</a:t>
            </a:fld>
            <a:endParaRPr lang="pl-PL"/>
          </a:p>
        </p:txBody>
      </p:sp>
    </p:spTree>
    <p:extLst>
      <p:ext uri="{BB962C8B-B14F-4D97-AF65-F5344CB8AC3E}">
        <p14:creationId xmlns:p14="http://schemas.microsoft.com/office/powerpoint/2010/main" val="1354978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32404371-B9E5-4517-8B90-1E766B16E39C}"/>
              </a:ext>
            </a:extLst>
          </p:cNvPr>
          <p:cNvSpPr>
            <a:spLocks noGrp="1"/>
          </p:cNvSpPr>
          <p:nvPr>
            <p:ph type="dt" sz="half" idx="10"/>
          </p:nvPr>
        </p:nvSpPr>
        <p:spPr/>
        <p:txBody>
          <a:bodyPr/>
          <a:lstStyle/>
          <a:p>
            <a:fld id="{60239933-3647-47E9-A871-6C56F45E1EE4}" type="datetimeFigureOut">
              <a:rPr lang="pl-PL" smtClean="0"/>
              <a:t>05.08.2025</a:t>
            </a:fld>
            <a:endParaRPr lang="pl-PL"/>
          </a:p>
        </p:txBody>
      </p:sp>
      <p:sp>
        <p:nvSpPr>
          <p:cNvPr id="3" name="Symbol zastępczy stopki 2">
            <a:extLst>
              <a:ext uri="{FF2B5EF4-FFF2-40B4-BE49-F238E27FC236}">
                <a16:creationId xmlns:a16="http://schemas.microsoft.com/office/drawing/2014/main" id="{430EFB47-50D7-405C-AA2E-CF0650A4739C}"/>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26A17899-B200-4035-A1D4-024928AC91DB}"/>
              </a:ext>
            </a:extLst>
          </p:cNvPr>
          <p:cNvSpPr>
            <a:spLocks noGrp="1"/>
          </p:cNvSpPr>
          <p:nvPr>
            <p:ph type="sldNum" sz="quarter" idx="12"/>
          </p:nvPr>
        </p:nvSpPr>
        <p:spPr/>
        <p:txBody>
          <a:bodyPr/>
          <a:lstStyle/>
          <a:p>
            <a:fld id="{DA19B439-0267-49C3-82C8-FC6D44BFD336}" type="slidenum">
              <a:rPr lang="pl-PL" smtClean="0"/>
              <a:t>‹#›</a:t>
            </a:fld>
            <a:endParaRPr lang="pl-PL"/>
          </a:p>
        </p:txBody>
      </p:sp>
    </p:spTree>
    <p:extLst>
      <p:ext uri="{BB962C8B-B14F-4D97-AF65-F5344CB8AC3E}">
        <p14:creationId xmlns:p14="http://schemas.microsoft.com/office/powerpoint/2010/main" val="722835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C5AE120-C4A5-4DCC-AFF6-0034EF2DDAA7}"/>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3D39624F-43B6-49D2-86BE-A209069E6A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F51D5142-3884-4323-9D51-1A1763E2F3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32C6F6D5-2692-4A32-A95F-0E3CA7C262D7}"/>
              </a:ext>
            </a:extLst>
          </p:cNvPr>
          <p:cNvSpPr>
            <a:spLocks noGrp="1"/>
          </p:cNvSpPr>
          <p:nvPr>
            <p:ph type="dt" sz="half" idx="10"/>
          </p:nvPr>
        </p:nvSpPr>
        <p:spPr/>
        <p:txBody>
          <a:bodyPr/>
          <a:lstStyle/>
          <a:p>
            <a:fld id="{60239933-3647-47E9-A871-6C56F45E1EE4}" type="datetimeFigureOut">
              <a:rPr lang="pl-PL" smtClean="0"/>
              <a:t>05.08.2025</a:t>
            </a:fld>
            <a:endParaRPr lang="pl-PL"/>
          </a:p>
        </p:txBody>
      </p:sp>
      <p:sp>
        <p:nvSpPr>
          <p:cNvPr id="6" name="Symbol zastępczy stopki 5">
            <a:extLst>
              <a:ext uri="{FF2B5EF4-FFF2-40B4-BE49-F238E27FC236}">
                <a16:creationId xmlns:a16="http://schemas.microsoft.com/office/drawing/2014/main" id="{25C58C00-5CB7-4CB9-8F92-CFEBB8C1076C}"/>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3FFF49A6-E089-43CF-BD77-189D89E4E0EB}"/>
              </a:ext>
            </a:extLst>
          </p:cNvPr>
          <p:cNvSpPr>
            <a:spLocks noGrp="1"/>
          </p:cNvSpPr>
          <p:nvPr>
            <p:ph type="sldNum" sz="quarter" idx="12"/>
          </p:nvPr>
        </p:nvSpPr>
        <p:spPr/>
        <p:txBody>
          <a:bodyPr/>
          <a:lstStyle/>
          <a:p>
            <a:fld id="{DA19B439-0267-49C3-82C8-FC6D44BFD336}" type="slidenum">
              <a:rPr lang="pl-PL" smtClean="0"/>
              <a:t>‹#›</a:t>
            </a:fld>
            <a:endParaRPr lang="pl-PL"/>
          </a:p>
        </p:txBody>
      </p:sp>
    </p:spTree>
    <p:extLst>
      <p:ext uri="{BB962C8B-B14F-4D97-AF65-F5344CB8AC3E}">
        <p14:creationId xmlns:p14="http://schemas.microsoft.com/office/powerpoint/2010/main" val="37274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2C17AF0-7BFA-40D7-8BA3-85BCD61BA6B2}"/>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0E93FEA3-2A99-4822-9AFD-A04495A5ED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989CE9C7-749B-4761-8C41-C99CE79CB9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3F3036CD-4E11-4739-A3D3-87EFDD5A4D5F}"/>
              </a:ext>
            </a:extLst>
          </p:cNvPr>
          <p:cNvSpPr>
            <a:spLocks noGrp="1"/>
          </p:cNvSpPr>
          <p:nvPr>
            <p:ph type="dt" sz="half" idx="10"/>
          </p:nvPr>
        </p:nvSpPr>
        <p:spPr/>
        <p:txBody>
          <a:bodyPr/>
          <a:lstStyle/>
          <a:p>
            <a:fld id="{60239933-3647-47E9-A871-6C56F45E1EE4}" type="datetimeFigureOut">
              <a:rPr lang="pl-PL" smtClean="0"/>
              <a:t>05.08.2025</a:t>
            </a:fld>
            <a:endParaRPr lang="pl-PL"/>
          </a:p>
        </p:txBody>
      </p:sp>
      <p:sp>
        <p:nvSpPr>
          <p:cNvPr id="6" name="Symbol zastępczy stopki 5">
            <a:extLst>
              <a:ext uri="{FF2B5EF4-FFF2-40B4-BE49-F238E27FC236}">
                <a16:creationId xmlns:a16="http://schemas.microsoft.com/office/drawing/2014/main" id="{01A44F29-9100-4BC6-8A43-380D6C899A12}"/>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C3CFC5B8-633D-4041-A02D-C81F3A51E644}"/>
              </a:ext>
            </a:extLst>
          </p:cNvPr>
          <p:cNvSpPr>
            <a:spLocks noGrp="1"/>
          </p:cNvSpPr>
          <p:nvPr>
            <p:ph type="sldNum" sz="quarter" idx="12"/>
          </p:nvPr>
        </p:nvSpPr>
        <p:spPr/>
        <p:txBody>
          <a:bodyPr/>
          <a:lstStyle/>
          <a:p>
            <a:fld id="{DA19B439-0267-49C3-82C8-FC6D44BFD336}" type="slidenum">
              <a:rPr lang="pl-PL" smtClean="0"/>
              <a:t>‹#›</a:t>
            </a:fld>
            <a:endParaRPr lang="pl-PL"/>
          </a:p>
        </p:txBody>
      </p:sp>
    </p:spTree>
    <p:extLst>
      <p:ext uri="{BB962C8B-B14F-4D97-AF65-F5344CB8AC3E}">
        <p14:creationId xmlns:p14="http://schemas.microsoft.com/office/powerpoint/2010/main" val="929662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68683101-0378-4F31-90E6-9C7FD560E6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0E77B27F-81EA-4FC3-BC2A-D11A2B423D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E86FB630-2825-4778-A540-AF523B4397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239933-3647-47E9-A871-6C56F45E1EE4}" type="datetimeFigureOut">
              <a:rPr lang="pl-PL" smtClean="0"/>
              <a:t>05.08.2025</a:t>
            </a:fld>
            <a:endParaRPr lang="pl-PL"/>
          </a:p>
        </p:txBody>
      </p:sp>
      <p:sp>
        <p:nvSpPr>
          <p:cNvPr id="5" name="Symbol zastępczy stopki 4">
            <a:extLst>
              <a:ext uri="{FF2B5EF4-FFF2-40B4-BE49-F238E27FC236}">
                <a16:creationId xmlns:a16="http://schemas.microsoft.com/office/drawing/2014/main" id="{F71FC3A2-92BA-4401-9386-0EB4DB3B2D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F5C3839F-FD3E-4278-8F3E-F942971D46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19B439-0267-49C3-82C8-FC6D44BFD336}" type="slidenum">
              <a:rPr lang="pl-PL" smtClean="0"/>
              <a:t>‹#›</a:t>
            </a:fld>
            <a:endParaRPr lang="pl-PL"/>
          </a:p>
        </p:txBody>
      </p:sp>
    </p:spTree>
    <p:extLst>
      <p:ext uri="{BB962C8B-B14F-4D97-AF65-F5344CB8AC3E}">
        <p14:creationId xmlns:p14="http://schemas.microsoft.com/office/powerpoint/2010/main" val="22575073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524000" y="2121763"/>
            <a:ext cx="9144000" cy="3136037"/>
          </a:xfrm>
        </p:spPr>
        <p:txBody>
          <a:bodyPr>
            <a:normAutofit/>
          </a:bodyPr>
          <a:lstStyle/>
          <a:p>
            <a:r>
              <a:rPr lang="pl-PL" dirty="0">
                <a:latin typeface="Raleway" pitchFamily="2" charset="-18"/>
                <a:cs typeface="Arial" panose="020B0604020202020204" pitchFamily="34" charset="0"/>
              </a:rPr>
              <a:t>Program własny Instytutu Książki </a:t>
            </a:r>
          </a:p>
          <a:p>
            <a:endParaRPr lang="pl-PL" dirty="0">
              <a:latin typeface="Raleway" pitchFamily="2" charset="-18"/>
              <a:cs typeface="Arial" panose="020B0604020202020204" pitchFamily="34" charset="0"/>
            </a:endParaRPr>
          </a:p>
          <a:p>
            <a:r>
              <a:rPr lang="pl-PL" dirty="0">
                <a:latin typeface="Raleway" pitchFamily="2" charset="-18"/>
                <a:cs typeface="Arial" panose="020B0604020202020204" pitchFamily="34" charset="0"/>
              </a:rPr>
              <a:t>„Kraszewski. Komputery dla bibliotek”</a:t>
            </a:r>
          </a:p>
          <a:p>
            <a:endParaRPr lang="pl-PL" dirty="0">
              <a:latin typeface="Raleway" pitchFamily="2" charset="-18"/>
              <a:cs typeface="Arial" panose="020B0604020202020204" pitchFamily="34" charset="0"/>
            </a:endParaRPr>
          </a:p>
          <a:p>
            <a:r>
              <a:rPr lang="pl-PL" dirty="0">
                <a:latin typeface="Raleway" pitchFamily="2" charset="-18"/>
              </a:rPr>
              <a:t>Instrukcja wypełniania wniosku </a:t>
            </a:r>
          </a:p>
          <a:p>
            <a:r>
              <a:rPr lang="pl-PL" dirty="0">
                <a:latin typeface="Raleway" pitchFamily="2" charset="-18"/>
              </a:rPr>
              <a:t>o dofinansowanie w konkursie</a:t>
            </a:r>
          </a:p>
          <a:p>
            <a:endParaRPr lang="pl-PL" sz="4000" dirty="0">
              <a:latin typeface="Raleway" pitchFamily="2" charset="-18"/>
              <a:cs typeface="Arial" panose="020B0604020202020204" pitchFamily="34" charset="0"/>
            </a:endParaRPr>
          </a:p>
          <a:p>
            <a:endParaRPr lang="pl-PL" sz="4000" dirty="0">
              <a:latin typeface="Raleway" pitchFamily="2" charset="-18"/>
              <a:cs typeface="Arial" panose="020B0604020202020204" pitchFamily="34" charset="0"/>
            </a:endParaRPr>
          </a:p>
        </p:txBody>
      </p:sp>
      <p:pic>
        <p:nvPicPr>
          <p:cNvPr id="4" name="Obraz 3">
            <a:extLst>
              <a:ext uri="{FF2B5EF4-FFF2-40B4-BE49-F238E27FC236}">
                <a16:creationId xmlns:a16="http://schemas.microsoft.com/office/drawing/2014/main" id="{FF71DCCB-EA21-EFBD-BF10-EF23292EAAF1}"/>
              </a:ext>
            </a:extLst>
          </p:cNvPr>
          <p:cNvPicPr>
            <a:picLocks noChangeAspect="1"/>
          </p:cNvPicPr>
          <p:nvPr/>
        </p:nvPicPr>
        <p:blipFill>
          <a:blip r:embed="rId2"/>
          <a:stretch>
            <a:fillRect/>
          </a:stretch>
        </p:blipFill>
        <p:spPr>
          <a:xfrm>
            <a:off x="23446" y="0"/>
            <a:ext cx="1500554" cy="1570892"/>
          </a:xfrm>
          <a:prstGeom prst="rect">
            <a:avLst/>
          </a:prstGeom>
        </p:spPr>
      </p:pic>
    </p:spTree>
    <p:extLst>
      <p:ext uri="{BB962C8B-B14F-4D97-AF65-F5344CB8AC3E}">
        <p14:creationId xmlns:p14="http://schemas.microsoft.com/office/powerpoint/2010/main" val="12023826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602296" y="2121763"/>
            <a:ext cx="9065703" cy="4505540"/>
          </a:xfrm>
        </p:spPr>
        <p:txBody>
          <a:bodyPr/>
          <a:lstStyle/>
          <a:p>
            <a:pPr marL="0" indent="0" algn="l">
              <a:buNone/>
            </a:pPr>
            <a:r>
              <a:rPr lang="pl-PL" sz="2000" dirty="0">
                <a:latin typeface="Raleway" pitchFamily="2" charset="-18"/>
              </a:rPr>
              <a:t>Wypełniając punkt </a:t>
            </a:r>
            <a:r>
              <a:rPr lang="pl-PL" sz="2000" b="1" dirty="0">
                <a:latin typeface="Raleway" pitchFamily="2" charset="-18"/>
              </a:rPr>
              <a:t>Osoba odpowiedzialna za przygotowanie wniosku i kontakty z Instytutem Książki </a:t>
            </a:r>
            <a:r>
              <a:rPr lang="pl-PL" sz="2000" dirty="0">
                <a:latin typeface="Raleway" pitchFamily="2" charset="-18"/>
              </a:rPr>
              <a:t>prosimy wpisać dane osoby faktycznie wypełniającej wniosek – nawet jeśli nie pracuje w instytucji składającej wniosek. </a:t>
            </a:r>
          </a:p>
          <a:p>
            <a:pPr marL="0" indent="0" algn="l">
              <a:buNone/>
            </a:pPr>
            <a:r>
              <a:rPr lang="pl-PL" sz="2000" dirty="0">
                <a:latin typeface="Raleway" pitchFamily="2" charset="-18"/>
              </a:rPr>
              <a:t>To właśnie na adres e-mail wskazany w tym punkcie będą wysyłane wszystkie powiadomienia dotyczące wniosku – w tym informacje o konieczności poprawy błędów formalnych</a:t>
            </a:r>
            <a:r>
              <a:rPr lang="pl-PL" dirty="0">
                <a:latin typeface="Raleway" pitchFamily="2" charset="-18"/>
              </a:rPr>
              <a:t>.</a:t>
            </a:r>
          </a:p>
          <a:p>
            <a:pPr marL="0" indent="0">
              <a:buNone/>
            </a:pPr>
            <a:endParaRPr lang="pl-PL" sz="2400" dirty="0"/>
          </a:p>
          <a:p>
            <a:pPr marL="0" indent="0">
              <a:buNone/>
            </a:pPr>
            <a:endParaRPr lang="pl-PL" sz="2400" dirty="0"/>
          </a:p>
          <a:p>
            <a:endParaRPr lang="pl-PL" dirty="0">
              <a:latin typeface="Arial" panose="020B0604020202020204" pitchFamily="34" charset="0"/>
              <a:cs typeface="Arial" panose="020B0604020202020204" pitchFamily="34" charset="0"/>
            </a:endParaRPr>
          </a:p>
        </p:txBody>
      </p:sp>
      <p:pic>
        <p:nvPicPr>
          <p:cNvPr id="5" name="Obraz 4">
            <a:extLst>
              <a:ext uri="{FF2B5EF4-FFF2-40B4-BE49-F238E27FC236}">
                <a16:creationId xmlns:a16="http://schemas.microsoft.com/office/drawing/2014/main" id="{5559F2F7-7257-4D49-B561-776AE66E59ED}"/>
              </a:ext>
            </a:extLst>
          </p:cNvPr>
          <p:cNvPicPr>
            <a:picLocks noChangeAspect="1"/>
          </p:cNvPicPr>
          <p:nvPr/>
        </p:nvPicPr>
        <p:blipFill>
          <a:blip r:embed="rId2"/>
          <a:stretch>
            <a:fillRect/>
          </a:stretch>
        </p:blipFill>
        <p:spPr>
          <a:xfrm>
            <a:off x="1370202" y="4235052"/>
            <a:ext cx="9451596" cy="2392251"/>
          </a:xfrm>
          <a:prstGeom prst="rect">
            <a:avLst/>
          </a:prstGeom>
        </p:spPr>
      </p:pic>
      <p:pic>
        <p:nvPicPr>
          <p:cNvPr id="4" name="Obraz 3">
            <a:extLst>
              <a:ext uri="{FF2B5EF4-FFF2-40B4-BE49-F238E27FC236}">
                <a16:creationId xmlns:a16="http://schemas.microsoft.com/office/drawing/2014/main" id="{EE77AA13-FCCA-B29C-8BBF-3B665003B834}"/>
              </a:ext>
            </a:extLst>
          </p:cNvPr>
          <p:cNvPicPr>
            <a:picLocks noChangeAspect="1"/>
          </p:cNvPicPr>
          <p:nvPr/>
        </p:nvPicPr>
        <p:blipFill>
          <a:blip r:embed="rId3"/>
          <a:stretch>
            <a:fillRect/>
          </a:stretch>
        </p:blipFill>
        <p:spPr>
          <a:xfrm>
            <a:off x="23446" y="0"/>
            <a:ext cx="1500554" cy="1570892"/>
          </a:xfrm>
          <a:prstGeom prst="rect">
            <a:avLst/>
          </a:prstGeom>
        </p:spPr>
      </p:pic>
    </p:spTree>
    <p:extLst>
      <p:ext uri="{BB962C8B-B14F-4D97-AF65-F5344CB8AC3E}">
        <p14:creationId xmlns:p14="http://schemas.microsoft.com/office/powerpoint/2010/main" val="21179630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602296" y="2121763"/>
            <a:ext cx="9065703" cy="4505540"/>
          </a:xfrm>
        </p:spPr>
        <p:txBody>
          <a:bodyPr>
            <a:normAutofit/>
          </a:bodyPr>
          <a:lstStyle/>
          <a:p>
            <a:pPr marL="0" indent="0" algn="l">
              <a:buNone/>
            </a:pPr>
            <a:r>
              <a:rPr lang="pl-PL" sz="2000" dirty="0">
                <a:latin typeface="Raleway" pitchFamily="2" charset="-18"/>
              </a:rPr>
              <a:t>Preliminarz kosztów zadania:</a:t>
            </a:r>
          </a:p>
          <a:p>
            <a:pPr marL="342900" indent="-342900" algn="l">
              <a:buFontTx/>
              <a:buChar char="-"/>
            </a:pPr>
            <a:r>
              <a:rPr lang="pl-PL" sz="2000" dirty="0">
                <a:latin typeface="Raleway" pitchFamily="2" charset="-18"/>
              </a:rPr>
              <a:t>Nazwa produktu powinna być krótka i powinna określać jaki produkt będzie kupiony w ramach zadania, np. komputer, myszka, klawiatura, itp.</a:t>
            </a:r>
          </a:p>
          <a:p>
            <a:pPr marL="342900" indent="-342900" algn="l">
              <a:buFontTx/>
              <a:buChar char="-"/>
            </a:pPr>
            <a:r>
              <a:rPr lang="pl-PL" sz="2000" dirty="0">
                <a:latin typeface="Raleway" pitchFamily="2" charset="-18"/>
              </a:rPr>
              <a:t>Nie ma konieczności podawania pełnej nazwy sprzętu.</a:t>
            </a:r>
          </a:p>
          <a:p>
            <a:pPr marL="342900" indent="-342900" algn="l">
              <a:buFontTx/>
              <a:buChar char="-"/>
            </a:pPr>
            <a:r>
              <a:rPr lang="pl-PL" sz="2000" dirty="0">
                <a:latin typeface="Raleway" pitchFamily="2" charset="-18"/>
              </a:rPr>
              <a:t>Nie ma konieczności podawania nazwy producenta i numeru seryjnego sprzętu.</a:t>
            </a:r>
          </a:p>
          <a:p>
            <a:pPr marL="342900" indent="-342900" algn="l">
              <a:buFontTx/>
              <a:buChar char="-"/>
            </a:pPr>
            <a:r>
              <a:rPr lang="pl-PL" sz="2000" dirty="0">
                <a:latin typeface="Raleway" pitchFamily="2" charset="-18"/>
              </a:rPr>
              <a:t>W ramach jednego kosztu mogą być tworzone zestawy – np. komputer wraz z monitorem i klawiaturą. Podstawą tworzenia zestawów powinny być zasady prowadzenia ewidencji przez bibliotekę.</a:t>
            </a:r>
          </a:p>
          <a:p>
            <a:pPr marL="342900" indent="-342900" algn="l">
              <a:buFontTx/>
              <a:buChar char="-"/>
            </a:pPr>
            <a:r>
              <a:rPr lang="pl-PL" sz="2000" dirty="0">
                <a:latin typeface="Raleway" pitchFamily="2" charset="-18"/>
              </a:rPr>
              <a:t>W preliminarzu podaje się planowane koszty. Jeżeli w momencie zakupu ceny ulegną zmianie, mogą Państwo dokonywać przesunięć (ich zasady określone są w Regulaminie – </a:t>
            </a:r>
            <a:r>
              <a:rPr lang="pl-PL" sz="2000" dirty="0"/>
              <a:t>§</a:t>
            </a:r>
            <a:r>
              <a:rPr lang="pl-PL" sz="2000" dirty="0">
                <a:latin typeface="Raleway" pitchFamily="2" charset="-18"/>
              </a:rPr>
              <a:t>11 p. 7).</a:t>
            </a:r>
          </a:p>
          <a:p>
            <a:pPr marL="342900" indent="-342900" algn="l">
              <a:buFontTx/>
              <a:buChar char="-"/>
            </a:pPr>
            <a:r>
              <a:rPr lang="pl-PL" sz="2000" dirty="0">
                <a:latin typeface="Raleway" pitchFamily="2" charset="-18"/>
              </a:rPr>
              <a:t>Ceny powinny być podawane w pełnych złotych.</a:t>
            </a:r>
          </a:p>
          <a:p>
            <a:pPr algn="l"/>
            <a:endParaRPr lang="pl-PL" sz="2000" dirty="0"/>
          </a:p>
          <a:p>
            <a:pPr marL="0" indent="0" algn="l">
              <a:buNone/>
            </a:pPr>
            <a:endParaRPr lang="pl-PL" sz="2000" dirty="0">
              <a:latin typeface="Raleway" pitchFamily="2" charset="-18"/>
            </a:endParaRPr>
          </a:p>
          <a:p>
            <a:pPr marL="0" indent="0">
              <a:buNone/>
            </a:pPr>
            <a:endParaRPr lang="pl-PL" sz="2400" dirty="0"/>
          </a:p>
          <a:p>
            <a:pPr marL="0" indent="0">
              <a:buNone/>
            </a:pPr>
            <a:endParaRPr lang="pl-PL" sz="2400" dirty="0"/>
          </a:p>
          <a:p>
            <a:endParaRPr lang="pl-PL" dirty="0">
              <a:latin typeface="Arial" panose="020B0604020202020204" pitchFamily="34" charset="0"/>
              <a:cs typeface="Arial" panose="020B0604020202020204" pitchFamily="34" charset="0"/>
            </a:endParaRPr>
          </a:p>
        </p:txBody>
      </p:sp>
      <p:pic>
        <p:nvPicPr>
          <p:cNvPr id="4" name="Obraz 3">
            <a:extLst>
              <a:ext uri="{FF2B5EF4-FFF2-40B4-BE49-F238E27FC236}">
                <a16:creationId xmlns:a16="http://schemas.microsoft.com/office/drawing/2014/main" id="{207593AA-C33D-48B0-4DD9-01A152CE65BF}"/>
              </a:ext>
            </a:extLst>
          </p:cNvPr>
          <p:cNvPicPr>
            <a:picLocks noChangeAspect="1"/>
          </p:cNvPicPr>
          <p:nvPr/>
        </p:nvPicPr>
        <p:blipFill>
          <a:blip r:embed="rId2"/>
          <a:stretch>
            <a:fillRect/>
          </a:stretch>
        </p:blipFill>
        <p:spPr>
          <a:xfrm>
            <a:off x="23446" y="0"/>
            <a:ext cx="1500554" cy="1570892"/>
          </a:xfrm>
          <a:prstGeom prst="rect">
            <a:avLst/>
          </a:prstGeom>
        </p:spPr>
      </p:pic>
    </p:spTree>
    <p:extLst>
      <p:ext uri="{BB962C8B-B14F-4D97-AF65-F5344CB8AC3E}">
        <p14:creationId xmlns:p14="http://schemas.microsoft.com/office/powerpoint/2010/main" val="16193390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602296" y="2121763"/>
            <a:ext cx="9065703" cy="4505540"/>
          </a:xfrm>
        </p:spPr>
        <p:txBody>
          <a:bodyPr/>
          <a:lstStyle/>
          <a:p>
            <a:pPr marL="0" indent="0" algn="l">
              <a:buNone/>
            </a:pPr>
            <a:r>
              <a:rPr lang="pl-PL" sz="2000" dirty="0">
                <a:latin typeface="Raleway" pitchFamily="2" charset="-18"/>
              </a:rPr>
              <a:t>Preliminarz kosztów zadania:</a:t>
            </a:r>
          </a:p>
          <a:p>
            <a:pPr marL="342900" indent="-342900" algn="l">
              <a:buFontTx/>
              <a:buChar char="-"/>
            </a:pPr>
            <a:r>
              <a:rPr lang="pl-PL" sz="2000" dirty="0">
                <a:latin typeface="Raleway" pitchFamily="2" charset="-18"/>
              </a:rPr>
              <a:t>Wnioskodawca uzupełnia preliminarz, wpisując wydatki planowane w ramach dofinansowania oraz wkładu własnego. Poszczególne koszty mogą być finansowane z dofinansowania lub z wkładu własnego lub częściowo z dofinansowania i częściowo z wkładu własnego.</a:t>
            </a:r>
          </a:p>
          <a:p>
            <a:pPr algn="l"/>
            <a:endParaRPr lang="pl-PL" sz="2000" dirty="0"/>
          </a:p>
          <a:p>
            <a:pPr marL="0" indent="0" algn="l">
              <a:buNone/>
            </a:pPr>
            <a:endParaRPr lang="pl-PL" sz="2000" dirty="0">
              <a:latin typeface="Raleway" pitchFamily="2" charset="-18"/>
            </a:endParaRPr>
          </a:p>
          <a:p>
            <a:pPr marL="0" indent="0">
              <a:buNone/>
            </a:pPr>
            <a:endParaRPr lang="pl-PL" sz="2400" dirty="0"/>
          </a:p>
          <a:p>
            <a:pPr marL="0" indent="0">
              <a:buNone/>
            </a:pPr>
            <a:endParaRPr lang="pl-PL" sz="2400" dirty="0"/>
          </a:p>
          <a:p>
            <a:endParaRPr lang="pl-PL" dirty="0">
              <a:latin typeface="Arial" panose="020B0604020202020204" pitchFamily="34" charset="0"/>
              <a:cs typeface="Arial" panose="020B0604020202020204" pitchFamily="34" charset="0"/>
            </a:endParaRPr>
          </a:p>
        </p:txBody>
      </p:sp>
      <p:pic>
        <p:nvPicPr>
          <p:cNvPr id="6" name="Obraz 5">
            <a:extLst>
              <a:ext uri="{FF2B5EF4-FFF2-40B4-BE49-F238E27FC236}">
                <a16:creationId xmlns:a16="http://schemas.microsoft.com/office/drawing/2014/main" id="{942DDB7D-7D14-42FD-8F70-4D58C2D68A59}"/>
              </a:ext>
            </a:extLst>
          </p:cNvPr>
          <p:cNvPicPr>
            <a:picLocks noChangeAspect="1"/>
          </p:cNvPicPr>
          <p:nvPr/>
        </p:nvPicPr>
        <p:blipFill>
          <a:blip r:embed="rId2"/>
          <a:stretch>
            <a:fillRect/>
          </a:stretch>
        </p:blipFill>
        <p:spPr>
          <a:xfrm>
            <a:off x="1843596" y="3705741"/>
            <a:ext cx="8504807" cy="2414945"/>
          </a:xfrm>
          <a:prstGeom prst="rect">
            <a:avLst/>
          </a:prstGeom>
        </p:spPr>
      </p:pic>
      <p:pic>
        <p:nvPicPr>
          <p:cNvPr id="4" name="Obraz 3">
            <a:extLst>
              <a:ext uri="{FF2B5EF4-FFF2-40B4-BE49-F238E27FC236}">
                <a16:creationId xmlns:a16="http://schemas.microsoft.com/office/drawing/2014/main" id="{5D8DF3B5-5277-262A-A130-E34255902135}"/>
              </a:ext>
            </a:extLst>
          </p:cNvPr>
          <p:cNvPicPr>
            <a:picLocks noChangeAspect="1"/>
          </p:cNvPicPr>
          <p:nvPr/>
        </p:nvPicPr>
        <p:blipFill>
          <a:blip r:embed="rId3"/>
          <a:stretch>
            <a:fillRect/>
          </a:stretch>
        </p:blipFill>
        <p:spPr>
          <a:xfrm>
            <a:off x="23446" y="0"/>
            <a:ext cx="1500554" cy="1570892"/>
          </a:xfrm>
          <a:prstGeom prst="rect">
            <a:avLst/>
          </a:prstGeom>
        </p:spPr>
      </p:pic>
    </p:spTree>
    <p:extLst>
      <p:ext uri="{BB962C8B-B14F-4D97-AF65-F5344CB8AC3E}">
        <p14:creationId xmlns:p14="http://schemas.microsoft.com/office/powerpoint/2010/main" val="19928884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602296" y="2121763"/>
            <a:ext cx="9065703" cy="4505540"/>
          </a:xfrm>
        </p:spPr>
        <p:txBody>
          <a:bodyPr/>
          <a:lstStyle/>
          <a:p>
            <a:pPr marL="0" indent="0" algn="l">
              <a:buNone/>
            </a:pPr>
            <a:r>
              <a:rPr lang="pl-PL" sz="2000" dirty="0">
                <a:latin typeface="Raleway" pitchFamily="2" charset="-18"/>
              </a:rPr>
              <a:t>Preliminarz kosztów zadania:</a:t>
            </a:r>
          </a:p>
          <a:p>
            <a:pPr marL="342900" indent="-342900" algn="l">
              <a:buFontTx/>
              <a:buChar char="-"/>
            </a:pPr>
            <a:r>
              <a:rPr lang="pl-PL" sz="2000" dirty="0">
                <a:latin typeface="Raleway" pitchFamily="2" charset="-18"/>
              </a:rPr>
              <a:t>Kolejne pozycje w preliminarzu mogą zostać </a:t>
            </a:r>
          </a:p>
          <a:p>
            <a:pPr algn="l"/>
            <a:r>
              <a:rPr lang="pl-PL" sz="2000" dirty="0">
                <a:latin typeface="Raleway" pitchFamily="2" charset="-18"/>
              </a:rPr>
              <a:t>dodane poprzez kliknięcie przycisku „dodaj </a:t>
            </a:r>
          </a:p>
          <a:p>
            <a:pPr algn="l"/>
            <a:r>
              <a:rPr lang="pl-PL" sz="2000" dirty="0">
                <a:latin typeface="Raleway" pitchFamily="2" charset="-18"/>
              </a:rPr>
              <a:t>pozycję”, który znajduje się nad preliminarzem.</a:t>
            </a:r>
          </a:p>
          <a:p>
            <a:pPr algn="l"/>
            <a:endParaRPr lang="pl-PL" sz="2000" dirty="0">
              <a:latin typeface="Raleway" pitchFamily="2" charset="-18"/>
            </a:endParaRPr>
          </a:p>
          <a:p>
            <a:pPr marL="342900" indent="-342900" algn="l">
              <a:buFontTx/>
              <a:buChar char="-"/>
            </a:pPr>
            <a:r>
              <a:rPr lang="pl-PL" sz="2000" dirty="0">
                <a:latin typeface="Raleway" pitchFamily="2" charset="-18"/>
              </a:rPr>
              <a:t>Kolumna „Łączna cena nabycia w pełnych złotych…” uzupełniana jest automatycznie po wprowadzeniu danych w kolumnach „Dofinansowanie ze środków Instytutu Książki w pełnych zł” oraz „Finansowy wkład własny wnioskodawcy w pełnych zł”.</a:t>
            </a:r>
          </a:p>
          <a:p>
            <a:pPr marL="342900" indent="-342900" algn="l">
              <a:buFontTx/>
              <a:buChar char="-"/>
            </a:pPr>
            <a:r>
              <a:rPr lang="pl-PL" sz="2000" dirty="0">
                <a:latin typeface="Raleway" pitchFamily="2" charset="-18"/>
              </a:rPr>
              <a:t>Minimalny wkład własny to udział procentowy wkładu własnego w całkowitych kosztach zadania. Nie ma konieczności dzielenia każdego kosztu na części proporcjonalnie opłacane z dofinansowania i z wkładu własnego.</a:t>
            </a:r>
          </a:p>
          <a:p>
            <a:pPr marL="342900" indent="-342900" algn="l">
              <a:buFontTx/>
              <a:buChar char="-"/>
            </a:pPr>
            <a:endParaRPr lang="pl-PL" sz="2000" dirty="0">
              <a:latin typeface="Raleway" pitchFamily="2" charset="-18"/>
            </a:endParaRPr>
          </a:p>
          <a:p>
            <a:pPr algn="l"/>
            <a:endParaRPr lang="pl-PL" sz="2000" dirty="0">
              <a:latin typeface="Raleway" pitchFamily="2" charset="-18"/>
            </a:endParaRPr>
          </a:p>
          <a:p>
            <a:pPr algn="l"/>
            <a:endParaRPr lang="pl-PL" sz="2000" dirty="0"/>
          </a:p>
          <a:p>
            <a:pPr marL="0" indent="0" algn="l">
              <a:buNone/>
            </a:pPr>
            <a:endParaRPr lang="pl-PL" sz="2000" dirty="0">
              <a:latin typeface="Raleway" pitchFamily="2" charset="-18"/>
            </a:endParaRPr>
          </a:p>
          <a:p>
            <a:pPr marL="0" indent="0">
              <a:buNone/>
            </a:pPr>
            <a:endParaRPr lang="pl-PL" sz="2400" dirty="0"/>
          </a:p>
          <a:p>
            <a:pPr marL="0" indent="0">
              <a:buNone/>
            </a:pPr>
            <a:endParaRPr lang="pl-PL" sz="2400" dirty="0"/>
          </a:p>
          <a:p>
            <a:endParaRPr lang="pl-PL" dirty="0">
              <a:latin typeface="Arial" panose="020B0604020202020204" pitchFamily="34" charset="0"/>
              <a:cs typeface="Arial" panose="020B0604020202020204" pitchFamily="34" charset="0"/>
            </a:endParaRPr>
          </a:p>
        </p:txBody>
      </p:sp>
      <p:pic>
        <p:nvPicPr>
          <p:cNvPr id="5" name="Obraz 4">
            <a:extLst>
              <a:ext uri="{FF2B5EF4-FFF2-40B4-BE49-F238E27FC236}">
                <a16:creationId xmlns:a16="http://schemas.microsoft.com/office/drawing/2014/main" id="{FCACF239-2010-4D36-850E-7AA1B15E3A44}"/>
              </a:ext>
            </a:extLst>
          </p:cNvPr>
          <p:cNvPicPr>
            <a:picLocks noChangeAspect="1"/>
          </p:cNvPicPr>
          <p:nvPr/>
        </p:nvPicPr>
        <p:blipFill>
          <a:blip r:embed="rId2"/>
          <a:stretch>
            <a:fillRect/>
          </a:stretch>
        </p:blipFill>
        <p:spPr>
          <a:xfrm>
            <a:off x="7673489" y="2046914"/>
            <a:ext cx="2621725" cy="2041631"/>
          </a:xfrm>
          <a:prstGeom prst="rect">
            <a:avLst/>
          </a:prstGeom>
        </p:spPr>
      </p:pic>
      <p:pic>
        <p:nvPicPr>
          <p:cNvPr id="4" name="Obraz 3">
            <a:extLst>
              <a:ext uri="{FF2B5EF4-FFF2-40B4-BE49-F238E27FC236}">
                <a16:creationId xmlns:a16="http://schemas.microsoft.com/office/drawing/2014/main" id="{616F73A3-5107-6286-04AD-D5E63C93C1F0}"/>
              </a:ext>
            </a:extLst>
          </p:cNvPr>
          <p:cNvPicPr>
            <a:picLocks noChangeAspect="1"/>
          </p:cNvPicPr>
          <p:nvPr/>
        </p:nvPicPr>
        <p:blipFill>
          <a:blip r:embed="rId3"/>
          <a:stretch>
            <a:fillRect/>
          </a:stretch>
        </p:blipFill>
        <p:spPr>
          <a:xfrm>
            <a:off x="23446" y="0"/>
            <a:ext cx="1500554" cy="1570892"/>
          </a:xfrm>
          <a:prstGeom prst="rect">
            <a:avLst/>
          </a:prstGeom>
        </p:spPr>
      </p:pic>
    </p:spTree>
    <p:extLst>
      <p:ext uri="{BB962C8B-B14F-4D97-AF65-F5344CB8AC3E}">
        <p14:creationId xmlns:p14="http://schemas.microsoft.com/office/powerpoint/2010/main" val="25480203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602296" y="2121763"/>
            <a:ext cx="9065703" cy="4505540"/>
          </a:xfrm>
        </p:spPr>
        <p:txBody>
          <a:bodyPr/>
          <a:lstStyle/>
          <a:p>
            <a:pPr marL="0" indent="0" algn="l">
              <a:buNone/>
            </a:pPr>
            <a:r>
              <a:rPr lang="pl-PL" sz="2000" dirty="0">
                <a:latin typeface="Raleway" pitchFamily="2" charset="-18"/>
              </a:rPr>
              <a:t>Preliminarz kosztów zadania:</a:t>
            </a:r>
          </a:p>
          <a:p>
            <a:pPr algn="l">
              <a:buFontTx/>
              <a:buChar char="-"/>
            </a:pPr>
            <a:r>
              <a:rPr lang="pl-PL" sz="2000" dirty="0">
                <a:latin typeface="Raleway" pitchFamily="2" charset="-18"/>
              </a:rPr>
              <a:t>Jeżeli dany koszt planują Państwo pokryć tylko z dofinansowania, w kolumnie dotyczącej wkładu własnego należy wpisać cyfrę „0”.</a:t>
            </a:r>
          </a:p>
          <a:p>
            <a:pPr algn="l">
              <a:buFontTx/>
              <a:buChar char="-"/>
            </a:pPr>
            <a:r>
              <a:rPr lang="pl-PL" sz="2000" dirty="0">
                <a:latin typeface="Raleway" pitchFamily="2" charset="-18"/>
              </a:rPr>
              <a:t>Jeżeli dany koszt planują Państwo pokryć tylko z wkładu własnego, w kolumnie dotyczącej dofinansowania należy wpisać cyfrę „0”.</a:t>
            </a:r>
          </a:p>
          <a:p>
            <a:pPr marL="342900" indent="-342900" algn="l">
              <a:buFontTx/>
              <a:buChar char="-"/>
            </a:pPr>
            <a:endParaRPr lang="pl-PL" sz="2000" dirty="0">
              <a:latin typeface="Raleway" pitchFamily="2" charset="-18"/>
            </a:endParaRPr>
          </a:p>
          <a:p>
            <a:pPr algn="l"/>
            <a:endParaRPr lang="pl-PL" sz="2000" dirty="0">
              <a:latin typeface="Raleway" pitchFamily="2" charset="-18"/>
            </a:endParaRPr>
          </a:p>
          <a:p>
            <a:pPr algn="l"/>
            <a:endParaRPr lang="pl-PL" sz="2000" dirty="0"/>
          </a:p>
          <a:p>
            <a:pPr marL="0" indent="0" algn="l">
              <a:buNone/>
            </a:pPr>
            <a:endParaRPr lang="pl-PL" sz="2000" dirty="0">
              <a:latin typeface="Raleway" pitchFamily="2" charset="-18"/>
            </a:endParaRPr>
          </a:p>
          <a:p>
            <a:pPr marL="0" indent="0">
              <a:buNone/>
            </a:pPr>
            <a:endParaRPr lang="pl-PL" sz="2400" dirty="0"/>
          </a:p>
          <a:p>
            <a:pPr marL="0" indent="0">
              <a:buNone/>
            </a:pPr>
            <a:endParaRPr lang="pl-PL" sz="2400" dirty="0"/>
          </a:p>
          <a:p>
            <a:endParaRPr lang="pl-PL" dirty="0">
              <a:latin typeface="Arial" panose="020B0604020202020204" pitchFamily="34" charset="0"/>
              <a:cs typeface="Arial" panose="020B0604020202020204" pitchFamily="34" charset="0"/>
            </a:endParaRPr>
          </a:p>
        </p:txBody>
      </p:sp>
      <p:pic>
        <p:nvPicPr>
          <p:cNvPr id="4" name="Obraz 3">
            <a:extLst>
              <a:ext uri="{FF2B5EF4-FFF2-40B4-BE49-F238E27FC236}">
                <a16:creationId xmlns:a16="http://schemas.microsoft.com/office/drawing/2014/main" id="{44F264D4-0289-6304-3651-F7C831937FA1}"/>
              </a:ext>
            </a:extLst>
          </p:cNvPr>
          <p:cNvPicPr>
            <a:picLocks noChangeAspect="1"/>
          </p:cNvPicPr>
          <p:nvPr/>
        </p:nvPicPr>
        <p:blipFill>
          <a:blip r:embed="rId2"/>
          <a:stretch>
            <a:fillRect/>
          </a:stretch>
        </p:blipFill>
        <p:spPr>
          <a:xfrm>
            <a:off x="23446" y="0"/>
            <a:ext cx="1500554" cy="1570892"/>
          </a:xfrm>
          <a:prstGeom prst="rect">
            <a:avLst/>
          </a:prstGeom>
        </p:spPr>
      </p:pic>
    </p:spTree>
    <p:extLst>
      <p:ext uri="{BB962C8B-B14F-4D97-AF65-F5344CB8AC3E}">
        <p14:creationId xmlns:p14="http://schemas.microsoft.com/office/powerpoint/2010/main" val="36230117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602296" y="2121763"/>
            <a:ext cx="9065703" cy="4505540"/>
          </a:xfrm>
        </p:spPr>
        <p:txBody>
          <a:bodyPr/>
          <a:lstStyle/>
          <a:p>
            <a:pPr marL="0" indent="0" algn="l">
              <a:buNone/>
            </a:pPr>
            <a:r>
              <a:rPr lang="pl-PL" sz="2000" dirty="0">
                <a:latin typeface="Raleway" pitchFamily="2" charset="-18"/>
              </a:rPr>
              <a:t>Preliminarz kosztów zadania:</a:t>
            </a:r>
          </a:p>
          <a:p>
            <a:pPr algn="l"/>
            <a:endParaRPr lang="pl-PL" sz="2000" dirty="0"/>
          </a:p>
          <a:p>
            <a:pPr algn="l"/>
            <a:endParaRPr lang="pl-PL" sz="2000" dirty="0"/>
          </a:p>
          <a:p>
            <a:pPr algn="l"/>
            <a:endParaRPr lang="pl-PL" sz="2000" dirty="0"/>
          </a:p>
          <a:p>
            <a:pPr algn="l"/>
            <a:endParaRPr lang="pl-PL" sz="2000" dirty="0"/>
          </a:p>
          <a:p>
            <a:pPr algn="l"/>
            <a:endParaRPr lang="pl-PL" sz="2000" dirty="0"/>
          </a:p>
          <a:p>
            <a:pPr algn="l"/>
            <a:endParaRPr lang="pl-PL" sz="2000" dirty="0"/>
          </a:p>
          <a:p>
            <a:pPr algn="l"/>
            <a:endParaRPr lang="pl-PL" sz="2000" dirty="0"/>
          </a:p>
          <a:p>
            <a:pPr algn="l"/>
            <a:r>
              <a:rPr lang="pl-PL" sz="2000" b="1" dirty="0">
                <a:latin typeface="Raleway" pitchFamily="2" charset="-18"/>
              </a:rPr>
              <a:t>NALEŻY UZUPEŁNIĆ WSZYSTKIE POLA W KOLUMNIE DOTYCZĄCEJ DOFINANSOWANIA I WKŁADU WŁASNEGO. BRAK UZUPEŁNIENIA KTÓREGOKOLWIEK POLA NIE POZWOLI NA POPRAWNE ZŁOŻENIE WNIOSKU.</a:t>
            </a:r>
          </a:p>
          <a:p>
            <a:pPr marL="0" indent="0" algn="l">
              <a:buNone/>
            </a:pPr>
            <a:endParaRPr lang="pl-PL" sz="2000" dirty="0">
              <a:latin typeface="Raleway" pitchFamily="2" charset="-18"/>
            </a:endParaRPr>
          </a:p>
          <a:p>
            <a:pPr algn="l"/>
            <a:endParaRPr lang="pl-PL" sz="2000" dirty="0">
              <a:latin typeface="Raleway" pitchFamily="2" charset="-18"/>
            </a:endParaRPr>
          </a:p>
          <a:p>
            <a:pPr algn="l"/>
            <a:endParaRPr lang="pl-PL" sz="2000" dirty="0"/>
          </a:p>
          <a:p>
            <a:pPr marL="0" indent="0" algn="l">
              <a:buNone/>
            </a:pPr>
            <a:endParaRPr lang="pl-PL" sz="2000" dirty="0">
              <a:latin typeface="Raleway" pitchFamily="2" charset="-18"/>
            </a:endParaRPr>
          </a:p>
          <a:p>
            <a:pPr marL="0" indent="0">
              <a:buNone/>
            </a:pPr>
            <a:endParaRPr lang="pl-PL" sz="2400" dirty="0"/>
          </a:p>
          <a:p>
            <a:pPr marL="0" indent="0">
              <a:buNone/>
            </a:pPr>
            <a:endParaRPr lang="pl-PL" sz="2400" dirty="0"/>
          </a:p>
          <a:p>
            <a:endParaRPr lang="pl-PL" dirty="0">
              <a:latin typeface="Arial" panose="020B0604020202020204" pitchFamily="34" charset="0"/>
              <a:cs typeface="Arial" panose="020B0604020202020204" pitchFamily="34" charset="0"/>
            </a:endParaRPr>
          </a:p>
        </p:txBody>
      </p:sp>
      <p:pic>
        <p:nvPicPr>
          <p:cNvPr id="5" name="Obraz 4">
            <a:extLst>
              <a:ext uri="{FF2B5EF4-FFF2-40B4-BE49-F238E27FC236}">
                <a16:creationId xmlns:a16="http://schemas.microsoft.com/office/drawing/2014/main" id="{7D833D34-CD66-4A99-8A70-41A9B7A9AF5F}"/>
              </a:ext>
            </a:extLst>
          </p:cNvPr>
          <p:cNvPicPr>
            <a:picLocks noChangeAspect="1"/>
          </p:cNvPicPr>
          <p:nvPr/>
        </p:nvPicPr>
        <p:blipFill>
          <a:blip r:embed="rId2"/>
          <a:stretch>
            <a:fillRect/>
          </a:stretch>
        </p:blipFill>
        <p:spPr>
          <a:xfrm>
            <a:off x="2323750" y="2688014"/>
            <a:ext cx="6263321" cy="2584203"/>
          </a:xfrm>
          <a:prstGeom prst="rect">
            <a:avLst/>
          </a:prstGeom>
        </p:spPr>
      </p:pic>
      <p:pic>
        <p:nvPicPr>
          <p:cNvPr id="4" name="Obraz 3">
            <a:extLst>
              <a:ext uri="{FF2B5EF4-FFF2-40B4-BE49-F238E27FC236}">
                <a16:creationId xmlns:a16="http://schemas.microsoft.com/office/drawing/2014/main" id="{2A25C966-2AE6-DC20-29C4-AEB9F175CC35}"/>
              </a:ext>
            </a:extLst>
          </p:cNvPr>
          <p:cNvPicPr>
            <a:picLocks noChangeAspect="1"/>
          </p:cNvPicPr>
          <p:nvPr/>
        </p:nvPicPr>
        <p:blipFill>
          <a:blip r:embed="rId3"/>
          <a:stretch>
            <a:fillRect/>
          </a:stretch>
        </p:blipFill>
        <p:spPr>
          <a:xfrm>
            <a:off x="23446" y="0"/>
            <a:ext cx="1500554" cy="1570892"/>
          </a:xfrm>
          <a:prstGeom prst="rect">
            <a:avLst/>
          </a:prstGeom>
        </p:spPr>
      </p:pic>
    </p:spTree>
    <p:extLst>
      <p:ext uri="{BB962C8B-B14F-4D97-AF65-F5344CB8AC3E}">
        <p14:creationId xmlns:p14="http://schemas.microsoft.com/office/powerpoint/2010/main" val="42759753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602296" y="2121763"/>
            <a:ext cx="9065703" cy="4505540"/>
          </a:xfrm>
        </p:spPr>
        <p:txBody>
          <a:bodyPr/>
          <a:lstStyle/>
          <a:p>
            <a:pPr marL="0" indent="0" algn="l">
              <a:buNone/>
            </a:pPr>
            <a:r>
              <a:rPr lang="pl-PL" sz="2000" dirty="0">
                <a:latin typeface="Raleway" pitchFamily="2" charset="-18"/>
              </a:rPr>
              <a:t>Nazwa banku i numer konta bankowego:</a:t>
            </a:r>
          </a:p>
          <a:p>
            <a:pPr marL="0" indent="0" algn="l">
              <a:buNone/>
            </a:pPr>
            <a:r>
              <a:rPr lang="pl-PL" sz="2000" dirty="0">
                <a:latin typeface="Raleway" pitchFamily="2" charset="-18"/>
              </a:rPr>
              <a:t>UWAGA! Przy podawaniu numeru konta bankowego nie należy stosować odstępów (spacji). Numer konta powinien zostać zapisany w formie ciągu kolejnych cyfr, bez odstępów pomiędzy nimi.</a:t>
            </a:r>
          </a:p>
          <a:p>
            <a:pPr marL="0" indent="0" algn="l">
              <a:buNone/>
            </a:pPr>
            <a:endParaRPr lang="pl-PL" sz="2000" dirty="0">
              <a:latin typeface="Raleway" pitchFamily="2" charset="-18"/>
            </a:endParaRPr>
          </a:p>
          <a:p>
            <a:pPr algn="l"/>
            <a:endParaRPr lang="pl-PL" sz="2000" dirty="0">
              <a:latin typeface="Raleway" pitchFamily="2" charset="-18"/>
            </a:endParaRPr>
          </a:p>
          <a:p>
            <a:pPr algn="l"/>
            <a:endParaRPr lang="pl-PL" sz="2000" dirty="0">
              <a:latin typeface="Raleway" pitchFamily="2" charset="-18"/>
            </a:endParaRPr>
          </a:p>
          <a:p>
            <a:pPr algn="l"/>
            <a:endParaRPr lang="pl-PL" sz="2000" dirty="0">
              <a:latin typeface="Raleway" pitchFamily="2" charset="-18"/>
            </a:endParaRPr>
          </a:p>
          <a:p>
            <a:pPr algn="l"/>
            <a:endParaRPr lang="pl-PL" sz="2000" dirty="0">
              <a:latin typeface="Raleway" pitchFamily="2" charset="-18"/>
            </a:endParaRPr>
          </a:p>
          <a:p>
            <a:pPr algn="l"/>
            <a:r>
              <a:rPr lang="pl-PL" sz="2000" b="1" dirty="0">
                <a:latin typeface="Raleway" pitchFamily="2" charset="-18"/>
              </a:rPr>
              <a:t>JEŻELI NUMER KONTA ZOSTANIE BŁĘDNIE WPISANY, SYSTEM NIE POZWOLI NA POPRAWNE ZŁOŻENIE WNIOSKU</a:t>
            </a:r>
          </a:p>
          <a:p>
            <a:pPr marL="0" indent="0" algn="l">
              <a:buNone/>
            </a:pPr>
            <a:endParaRPr lang="pl-PL" sz="2000" dirty="0">
              <a:latin typeface="Raleway" pitchFamily="2" charset="-18"/>
            </a:endParaRPr>
          </a:p>
          <a:p>
            <a:pPr algn="l"/>
            <a:endParaRPr lang="pl-PL" sz="2000" dirty="0">
              <a:latin typeface="Raleway" pitchFamily="2" charset="-18"/>
            </a:endParaRPr>
          </a:p>
          <a:p>
            <a:pPr algn="l"/>
            <a:endParaRPr lang="pl-PL" sz="2000" dirty="0"/>
          </a:p>
          <a:p>
            <a:pPr marL="0" indent="0" algn="l">
              <a:buNone/>
            </a:pPr>
            <a:endParaRPr lang="pl-PL" sz="2000" dirty="0">
              <a:latin typeface="Raleway" pitchFamily="2" charset="-18"/>
            </a:endParaRPr>
          </a:p>
          <a:p>
            <a:pPr marL="0" indent="0">
              <a:buNone/>
            </a:pPr>
            <a:endParaRPr lang="pl-PL" sz="2400" dirty="0"/>
          </a:p>
          <a:p>
            <a:pPr marL="0" indent="0">
              <a:buNone/>
            </a:pPr>
            <a:endParaRPr lang="pl-PL" sz="2400" dirty="0"/>
          </a:p>
          <a:p>
            <a:endParaRPr lang="pl-PL" dirty="0">
              <a:latin typeface="Arial" panose="020B0604020202020204" pitchFamily="34" charset="0"/>
              <a:cs typeface="Arial" panose="020B0604020202020204" pitchFamily="34" charset="0"/>
            </a:endParaRPr>
          </a:p>
        </p:txBody>
      </p:sp>
      <p:pic>
        <p:nvPicPr>
          <p:cNvPr id="11" name="Obraz 10">
            <a:extLst>
              <a:ext uri="{FF2B5EF4-FFF2-40B4-BE49-F238E27FC236}">
                <a16:creationId xmlns:a16="http://schemas.microsoft.com/office/drawing/2014/main" id="{FFFB42B7-5720-49B6-BC7A-7DC0883F7AC6}"/>
              </a:ext>
            </a:extLst>
          </p:cNvPr>
          <p:cNvPicPr>
            <a:picLocks noChangeAspect="1"/>
          </p:cNvPicPr>
          <p:nvPr/>
        </p:nvPicPr>
        <p:blipFill>
          <a:blip r:embed="rId2"/>
          <a:stretch>
            <a:fillRect/>
          </a:stretch>
        </p:blipFill>
        <p:spPr>
          <a:xfrm>
            <a:off x="992499" y="3771661"/>
            <a:ext cx="9597205" cy="1352975"/>
          </a:xfrm>
          <a:prstGeom prst="rect">
            <a:avLst/>
          </a:prstGeom>
        </p:spPr>
      </p:pic>
      <p:pic>
        <p:nvPicPr>
          <p:cNvPr id="4" name="Obraz 3">
            <a:extLst>
              <a:ext uri="{FF2B5EF4-FFF2-40B4-BE49-F238E27FC236}">
                <a16:creationId xmlns:a16="http://schemas.microsoft.com/office/drawing/2014/main" id="{9FB98547-335F-E83E-A730-76325A769580}"/>
              </a:ext>
            </a:extLst>
          </p:cNvPr>
          <p:cNvPicPr>
            <a:picLocks noChangeAspect="1"/>
          </p:cNvPicPr>
          <p:nvPr/>
        </p:nvPicPr>
        <p:blipFill>
          <a:blip r:embed="rId3"/>
          <a:stretch>
            <a:fillRect/>
          </a:stretch>
        </p:blipFill>
        <p:spPr>
          <a:xfrm>
            <a:off x="23446" y="0"/>
            <a:ext cx="1500554" cy="1570892"/>
          </a:xfrm>
          <a:prstGeom prst="rect">
            <a:avLst/>
          </a:prstGeom>
        </p:spPr>
      </p:pic>
    </p:spTree>
    <p:extLst>
      <p:ext uri="{BB962C8B-B14F-4D97-AF65-F5344CB8AC3E}">
        <p14:creationId xmlns:p14="http://schemas.microsoft.com/office/powerpoint/2010/main" val="1881362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602296" y="2121763"/>
            <a:ext cx="9065703" cy="4505540"/>
          </a:xfrm>
        </p:spPr>
        <p:txBody>
          <a:bodyPr>
            <a:normAutofit/>
          </a:bodyPr>
          <a:lstStyle/>
          <a:p>
            <a:pPr marL="0" indent="0" algn="l">
              <a:buNone/>
            </a:pPr>
            <a:r>
              <a:rPr lang="pl-PL" sz="2000" dirty="0">
                <a:latin typeface="Raleway" pitchFamily="2" charset="-18"/>
              </a:rPr>
              <a:t>Załączniki</a:t>
            </a:r>
          </a:p>
          <a:p>
            <a:pPr marL="0" indent="0" algn="l">
              <a:buNone/>
            </a:pPr>
            <a:r>
              <a:rPr lang="pl-PL" sz="2000" dirty="0">
                <a:latin typeface="Raleway" pitchFamily="2" charset="-18"/>
              </a:rPr>
              <a:t>Obowiązkowe załączniki to:</a:t>
            </a:r>
          </a:p>
          <a:p>
            <a:pPr marL="457200" indent="-457200" algn="l">
              <a:buAutoNum type="arabicPeriod"/>
            </a:pPr>
            <a:r>
              <a:rPr lang="pl-PL" sz="2000" dirty="0">
                <a:latin typeface="Raleway" pitchFamily="2" charset="-18"/>
              </a:rPr>
              <a:t>Aktualny odpis z rejestru instytucji kultury.</a:t>
            </a:r>
          </a:p>
          <a:p>
            <a:pPr marL="457200" indent="-457200" algn="l">
              <a:buAutoNum type="arabicPeriod"/>
            </a:pPr>
            <a:r>
              <a:rPr lang="pl-PL" sz="2000" dirty="0">
                <a:latin typeface="Raleway" pitchFamily="2" charset="-18"/>
              </a:rPr>
              <a:t>Oświadczenie o rozliczeniu dofinansowanych zadań z ubiegłych lat.</a:t>
            </a:r>
          </a:p>
          <a:p>
            <a:pPr algn="l"/>
            <a:endParaRPr lang="pl-PL" sz="2000" dirty="0">
              <a:latin typeface="Raleway" pitchFamily="2" charset="-18"/>
            </a:endParaRPr>
          </a:p>
          <a:p>
            <a:pPr marL="0" indent="0" algn="l">
              <a:buNone/>
            </a:pPr>
            <a:r>
              <a:rPr lang="pl-PL" sz="2000" b="1" dirty="0">
                <a:latin typeface="Raleway" pitchFamily="2" charset="-18"/>
              </a:rPr>
              <a:t>Brak wymienionych załączników uniemożliwi poprawne złożenie wniosku.</a:t>
            </a:r>
          </a:p>
          <a:p>
            <a:pPr marL="0" indent="0" algn="l">
              <a:buNone/>
            </a:pPr>
            <a:r>
              <a:rPr lang="pl-PL" sz="2000" dirty="0">
                <a:latin typeface="Raleway" pitchFamily="2" charset="-18"/>
              </a:rPr>
              <a:t>Jeżeli w ostatnich latach biblioteka nie korzystała z żadnych dofinansowań również powinna złożyć takie oświadczenie, wpisując w poszczególnych polach – „nie dotyczy”.</a:t>
            </a:r>
          </a:p>
          <a:p>
            <a:pPr marL="0" indent="0" algn="l">
              <a:buNone/>
            </a:pPr>
            <a:endParaRPr lang="pl-PL" sz="2000" dirty="0">
              <a:latin typeface="Raleway" pitchFamily="2" charset="-18"/>
            </a:endParaRPr>
          </a:p>
          <a:p>
            <a:pPr marL="0" indent="0" algn="l">
              <a:buNone/>
            </a:pPr>
            <a:endParaRPr lang="pl-PL" sz="2000" dirty="0">
              <a:latin typeface="Raleway" pitchFamily="2" charset="-18"/>
            </a:endParaRPr>
          </a:p>
          <a:p>
            <a:pPr algn="l"/>
            <a:endParaRPr lang="pl-PL" sz="2000" dirty="0">
              <a:latin typeface="Raleway" pitchFamily="2" charset="-18"/>
            </a:endParaRPr>
          </a:p>
          <a:p>
            <a:pPr algn="l"/>
            <a:endParaRPr lang="pl-PL" sz="2000" dirty="0"/>
          </a:p>
          <a:p>
            <a:pPr marL="0" indent="0" algn="l">
              <a:buNone/>
            </a:pPr>
            <a:endParaRPr lang="pl-PL" sz="2000" dirty="0">
              <a:latin typeface="Raleway" pitchFamily="2" charset="-18"/>
            </a:endParaRPr>
          </a:p>
          <a:p>
            <a:pPr marL="0" indent="0">
              <a:buNone/>
            </a:pPr>
            <a:endParaRPr lang="pl-PL" sz="2400" dirty="0"/>
          </a:p>
          <a:p>
            <a:pPr marL="0" indent="0">
              <a:buNone/>
            </a:pPr>
            <a:endParaRPr lang="pl-PL" sz="2400" dirty="0"/>
          </a:p>
          <a:p>
            <a:endParaRPr lang="pl-PL" dirty="0">
              <a:latin typeface="Arial" panose="020B0604020202020204" pitchFamily="34" charset="0"/>
              <a:cs typeface="Arial" panose="020B0604020202020204" pitchFamily="34" charset="0"/>
            </a:endParaRPr>
          </a:p>
        </p:txBody>
      </p:sp>
      <p:pic>
        <p:nvPicPr>
          <p:cNvPr id="4" name="Obraz 3">
            <a:extLst>
              <a:ext uri="{FF2B5EF4-FFF2-40B4-BE49-F238E27FC236}">
                <a16:creationId xmlns:a16="http://schemas.microsoft.com/office/drawing/2014/main" id="{EB157970-C4DA-5754-EAE8-04ED54807B43}"/>
              </a:ext>
            </a:extLst>
          </p:cNvPr>
          <p:cNvPicPr>
            <a:picLocks noChangeAspect="1"/>
          </p:cNvPicPr>
          <p:nvPr/>
        </p:nvPicPr>
        <p:blipFill>
          <a:blip r:embed="rId2"/>
          <a:stretch>
            <a:fillRect/>
          </a:stretch>
        </p:blipFill>
        <p:spPr>
          <a:xfrm>
            <a:off x="23446" y="0"/>
            <a:ext cx="1500554" cy="1570892"/>
          </a:xfrm>
          <a:prstGeom prst="rect">
            <a:avLst/>
          </a:prstGeom>
        </p:spPr>
      </p:pic>
    </p:spTree>
    <p:extLst>
      <p:ext uri="{BB962C8B-B14F-4D97-AF65-F5344CB8AC3E}">
        <p14:creationId xmlns:p14="http://schemas.microsoft.com/office/powerpoint/2010/main" val="34024385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602296" y="2121763"/>
            <a:ext cx="9065703" cy="4505540"/>
          </a:xfrm>
        </p:spPr>
        <p:txBody>
          <a:bodyPr>
            <a:normAutofit/>
          </a:bodyPr>
          <a:lstStyle/>
          <a:p>
            <a:pPr marL="0" indent="0" algn="l">
              <a:buNone/>
            </a:pPr>
            <a:r>
              <a:rPr lang="pl-PL" sz="2000" dirty="0">
                <a:latin typeface="Raleway" pitchFamily="2" charset="-18"/>
              </a:rPr>
              <a:t>Załączniki</a:t>
            </a:r>
          </a:p>
          <a:p>
            <a:pPr algn="l"/>
            <a:r>
              <a:rPr lang="pl-PL" sz="2000" b="1" dirty="0">
                <a:latin typeface="Raleway" pitchFamily="2" charset="-18"/>
              </a:rPr>
              <a:t>Aktualny odpis z rejestru instytucji kultury.</a:t>
            </a:r>
          </a:p>
          <a:p>
            <a:pPr algn="l"/>
            <a:endParaRPr lang="pl-PL" sz="2000" dirty="0">
              <a:latin typeface="Raleway" pitchFamily="2" charset="-18"/>
            </a:endParaRPr>
          </a:p>
          <a:p>
            <a:pPr marL="342900" indent="-342900" algn="l">
              <a:buFontTx/>
              <a:buChar char="-"/>
            </a:pPr>
            <a:r>
              <a:rPr lang="pl-PL" sz="2000" dirty="0">
                <a:latin typeface="Raleway" pitchFamily="2" charset="-18"/>
              </a:rPr>
              <a:t>wydany nie wcześniej niż 3 miesiące przed złożeniem wniosku;</a:t>
            </a:r>
          </a:p>
          <a:p>
            <a:pPr marL="342900" indent="-342900" algn="l">
              <a:buFontTx/>
              <a:buChar char="-"/>
            </a:pPr>
            <a:r>
              <a:rPr lang="pl-PL" sz="2000" dirty="0">
                <a:latin typeface="Raleway" pitchFamily="2" charset="-18"/>
              </a:rPr>
              <a:t>zawierający treść aktualnych wpisów dokonanych we wszystkich czterech działach rejestru.</a:t>
            </a:r>
          </a:p>
          <a:p>
            <a:pPr marL="0" indent="0" algn="l">
              <a:buNone/>
            </a:pPr>
            <a:endParaRPr lang="pl-PL" sz="2000" dirty="0">
              <a:latin typeface="Raleway" pitchFamily="2" charset="-18"/>
            </a:endParaRPr>
          </a:p>
          <a:p>
            <a:pPr algn="l"/>
            <a:endParaRPr lang="pl-PL" sz="2000" dirty="0">
              <a:latin typeface="Raleway" pitchFamily="2" charset="-18"/>
            </a:endParaRPr>
          </a:p>
          <a:p>
            <a:pPr algn="l"/>
            <a:endParaRPr lang="pl-PL" sz="2000" dirty="0"/>
          </a:p>
          <a:p>
            <a:pPr marL="0" indent="0" algn="l">
              <a:buNone/>
            </a:pPr>
            <a:endParaRPr lang="pl-PL" sz="2000" dirty="0">
              <a:latin typeface="Raleway" pitchFamily="2" charset="-18"/>
            </a:endParaRPr>
          </a:p>
          <a:p>
            <a:pPr marL="0" indent="0">
              <a:buNone/>
            </a:pPr>
            <a:endParaRPr lang="pl-PL" sz="2400" dirty="0"/>
          </a:p>
          <a:p>
            <a:pPr marL="0" indent="0">
              <a:buNone/>
            </a:pPr>
            <a:endParaRPr lang="pl-PL" sz="2400" dirty="0"/>
          </a:p>
          <a:p>
            <a:endParaRPr lang="pl-PL" dirty="0">
              <a:latin typeface="Arial" panose="020B0604020202020204" pitchFamily="34" charset="0"/>
              <a:cs typeface="Arial" panose="020B0604020202020204" pitchFamily="34" charset="0"/>
            </a:endParaRPr>
          </a:p>
        </p:txBody>
      </p:sp>
      <p:pic>
        <p:nvPicPr>
          <p:cNvPr id="4" name="Obraz 3">
            <a:extLst>
              <a:ext uri="{FF2B5EF4-FFF2-40B4-BE49-F238E27FC236}">
                <a16:creationId xmlns:a16="http://schemas.microsoft.com/office/drawing/2014/main" id="{1160F7AA-B46F-FE85-95AF-5B57E99DAA3A}"/>
              </a:ext>
            </a:extLst>
          </p:cNvPr>
          <p:cNvPicPr>
            <a:picLocks noChangeAspect="1"/>
          </p:cNvPicPr>
          <p:nvPr/>
        </p:nvPicPr>
        <p:blipFill>
          <a:blip r:embed="rId2"/>
          <a:stretch>
            <a:fillRect/>
          </a:stretch>
        </p:blipFill>
        <p:spPr>
          <a:xfrm>
            <a:off x="23446" y="0"/>
            <a:ext cx="1500554" cy="1570892"/>
          </a:xfrm>
          <a:prstGeom prst="rect">
            <a:avLst/>
          </a:prstGeom>
        </p:spPr>
      </p:pic>
    </p:spTree>
    <p:extLst>
      <p:ext uri="{BB962C8B-B14F-4D97-AF65-F5344CB8AC3E}">
        <p14:creationId xmlns:p14="http://schemas.microsoft.com/office/powerpoint/2010/main" val="9818102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602296" y="2121763"/>
            <a:ext cx="9065703" cy="4505540"/>
          </a:xfrm>
        </p:spPr>
        <p:txBody>
          <a:bodyPr>
            <a:normAutofit/>
          </a:bodyPr>
          <a:lstStyle/>
          <a:p>
            <a:pPr marL="0" indent="0" algn="l">
              <a:buNone/>
            </a:pPr>
            <a:r>
              <a:rPr lang="pl-PL" sz="2000" dirty="0">
                <a:latin typeface="Raleway" pitchFamily="2" charset="-18"/>
              </a:rPr>
              <a:t>Załączniki</a:t>
            </a:r>
          </a:p>
          <a:p>
            <a:pPr algn="l"/>
            <a:r>
              <a:rPr lang="pl-PL" sz="2000" b="1" dirty="0">
                <a:latin typeface="Raleway" pitchFamily="2" charset="-18"/>
              </a:rPr>
              <a:t>Oświadczenie o rozliczeniu dofinansowanych zadań z ubiegłych lat</a:t>
            </a:r>
            <a:r>
              <a:rPr lang="pl-PL" sz="2000" dirty="0">
                <a:latin typeface="Raleway" pitchFamily="2" charset="-18"/>
              </a:rPr>
              <a:t>.</a:t>
            </a:r>
          </a:p>
          <a:p>
            <a:pPr marL="0" indent="0" algn="l">
              <a:buNone/>
            </a:pPr>
            <a:endParaRPr lang="pl-PL" sz="2000" dirty="0">
              <a:latin typeface="Raleway" pitchFamily="2" charset="-18"/>
            </a:endParaRPr>
          </a:p>
          <a:p>
            <a:pPr marL="0" indent="0" algn="l">
              <a:buNone/>
            </a:pPr>
            <a:r>
              <a:rPr lang="pl-PL" sz="2000" dirty="0">
                <a:latin typeface="Raleway" pitchFamily="2" charset="-18"/>
              </a:rPr>
              <a:t>Oświadczenie dotyczy dofinansowań w programach Ministra Kultury i Dziedzictwa Narodowego oraz w programach własnych państwowych instytucji kultury, finansowanych ze środków </a:t>
            </a:r>
            <a:r>
              <a:rPr lang="pl-PL" sz="2000" dirty="0" err="1">
                <a:latin typeface="Raleway" pitchFamily="2" charset="-18"/>
              </a:rPr>
              <a:t>MKiDN</a:t>
            </a:r>
            <a:r>
              <a:rPr lang="pl-PL" sz="2000" dirty="0">
                <a:latin typeface="Raleway" pitchFamily="2" charset="-18"/>
              </a:rPr>
              <a:t>.</a:t>
            </a:r>
          </a:p>
          <a:p>
            <a:pPr marL="0" indent="0" algn="l">
              <a:buNone/>
            </a:pPr>
            <a:endParaRPr lang="pl-PL" sz="2000" dirty="0">
              <a:latin typeface="Raleway" pitchFamily="2" charset="-18"/>
            </a:endParaRPr>
          </a:p>
          <a:p>
            <a:pPr marL="0" indent="0" algn="l">
              <a:buNone/>
            </a:pPr>
            <a:r>
              <a:rPr lang="pl-PL" sz="2000" b="1" dirty="0">
                <a:latin typeface="Raleway" pitchFamily="2" charset="-18"/>
              </a:rPr>
              <a:t>Jeżeli w ostatnich latach biblioteka nie korzystała z żadnych dofinansowań również powinna złożyć takie oświadczenie!</a:t>
            </a:r>
          </a:p>
          <a:p>
            <a:pPr marL="0" indent="0" algn="l">
              <a:buNone/>
            </a:pPr>
            <a:endParaRPr lang="pl-PL" sz="2000" dirty="0">
              <a:latin typeface="Raleway" pitchFamily="2" charset="-18"/>
            </a:endParaRPr>
          </a:p>
          <a:p>
            <a:pPr marL="0" indent="0" algn="l">
              <a:buNone/>
            </a:pPr>
            <a:endParaRPr lang="pl-PL" sz="2000" dirty="0">
              <a:latin typeface="Raleway" pitchFamily="2" charset="-18"/>
            </a:endParaRPr>
          </a:p>
          <a:p>
            <a:pPr algn="l"/>
            <a:endParaRPr lang="pl-PL" sz="2000" dirty="0">
              <a:latin typeface="Raleway" pitchFamily="2" charset="-18"/>
            </a:endParaRPr>
          </a:p>
          <a:p>
            <a:pPr algn="l"/>
            <a:endParaRPr lang="pl-PL" sz="2000" dirty="0"/>
          </a:p>
          <a:p>
            <a:pPr marL="0" indent="0" algn="l">
              <a:buNone/>
            </a:pPr>
            <a:endParaRPr lang="pl-PL" sz="2000" dirty="0">
              <a:latin typeface="Raleway" pitchFamily="2" charset="-18"/>
            </a:endParaRPr>
          </a:p>
          <a:p>
            <a:pPr marL="0" indent="0">
              <a:buNone/>
            </a:pPr>
            <a:endParaRPr lang="pl-PL" sz="2400" dirty="0"/>
          </a:p>
          <a:p>
            <a:pPr marL="0" indent="0">
              <a:buNone/>
            </a:pPr>
            <a:endParaRPr lang="pl-PL" sz="2400" dirty="0"/>
          </a:p>
          <a:p>
            <a:endParaRPr lang="pl-PL" dirty="0">
              <a:latin typeface="Arial" panose="020B0604020202020204" pitchFamily="34" charset="0"/>
              <a:cs typeface="Arial" panose="020B0604020202020204" pitchFamily="34" charset="0"/>
            </a:endParaRPr>
          </a:p>
        </p:txBody>
      </p:sp>
      <p:pic>
        <p:nvPicPr>
          <p:cNvPr id="4" name="Obraz 3">
            <a:extLst>
              <a:ext uri="{FF2B5EF4-FFF2-40B4-BE49-F238E27FC236}">
                <a16:creationId xmlns:a16="http://schemas.microsoft.com/office/drawing/2014/main" id="{35437E71-B0EA-DCCD-D76F-B7685E935BF0}"/>
              </a:ext>
            </a:extLst>
          </p:cNvPr>
          <p:cNvPicPr>
            <a:picLocks noChangeAspect="1"/>
          </p:cNvPicPr>
          <p:nvPr/>
        </p:nvPicPr>
        <p:blipFill>
          <a:blip r:embed="rId2"/>
          <a:stretch>
            <a:fillRect/>
          </a:stretch>
        </p:blipFill>
        <p:spPr>
          <a:xfrm>
            <a:off x="23446" y="0"/>
            <a:ext cx="1500554" cy="1570892"/>
          </a:xfrm>
          <a:prstGeom prst="rect">
            <a:avLst/>
          </a:prstGeom>
        </p:spPr>
      </p:pic>
    </p:spTree>
    <p:extLst>
      <p:ext uri="{BB962C8B-B14F-4D97-AF65-F5344CB8AC3E}">
        <p14:creationId xmlns:p14="http://schemas.microsoft.com/office/powerpoint/2010/main" val="2728657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400908" y="1863969"/>
            <a:ext cx="9267092" cy="4199480"/>
          </a:xfrm>
        </p:spPr>
        <p:txBody>
          <a:bodyPr>
            <a:normAutofit/>
          </a:bodyPr>
          <a:lstStyle/>
          <a:p>
            <a:pPr marL="0" indent="0" algn="l">
              <a:buNone/>
            </a:pPr>
            <a:r>
              <a:rPr lang="pl-PL" sz="2600" dirty="0">
                <a:latin typeface="Raleway" pitchFamily="2" charset="-18"/>
              </a:rPr>
              <a:t>Wniosek o dofinansowanie należy wypełnić  i złożyć używając elektronicznego generatora wniosków dostępnego pod adresem: </a:t>
            </a:r>
          </a:p>
          <a:p>
            <a:pPr algn="l"/>
            <a:r>
              <a:rPr lang="pl-PL" sz="2600" dirty="0">
                <a:latin typeface="Raleway" pitchFamily="2" charset="-18"/>
              </a:rPr>
              <a:t>https://instytutksiazki.pl/kraszewski/</a:t>
            </a:r>
            <a:endParaRPr lang="pl-PL" sz="2600" dirty="0">
              <a:latin typeface="Raleway" pitchFamily="2" charset="-18"/>
              <a:cs typeface="Arial" panose="020B0604020202020204" pitchFamily="34" charset="0"/>
            </a:endParaRPr>
          </a:p>
          <a:p>
            <a:pPr marL="0" indent="0" algn="l">
              <a:buNone/>
            </a:pPr>
            <a:endParaRPr lang="pl-PL" dirty="0">
              <a:ea typeface="Times New Roman" panose="02020603050405020304" pitchFamily="18" charset="0"/>
              <a:cs typeface="Calibri" panose="020F0502020204030204" pitchFamily="34" charset="0"/>
            </a:endParaRPr>
          </a:p>
          <a:p>
            <a:pPr marL="0" indent="0" algn="l">
              <a:buNone/>
            </a:pPr>
            <a:endParaRPr lang="pl-PL" sz="2400" dirty="0">
              <a:effectLst/>
              <a:ea typeface="Times New Roman" panose="02020603050405020304" pitchFamily="18" charset="0"/>
              <a:cs typeface="Calibri" panose="020F0502020204030204" pitchFamily="34" charset="0"/>
            </a:endParaRPr>
          </a:p>
          <a:p>
            <a:pPr algn="l"/>
            <a:endParaRPr lang="pl-PL" dirty="0">
              <a:latin typeface="Arial" panose="020B0604020202020204" pitchFamily="34" charset="0"/>
              <a:cs typeface="Arial" panose="020B0604020202020204" pitchFamily="34" charset="0"/>
            </a:endParaRPr>
          </a:p>
        </p:txBody>
      </p:sp>
      <p:pic>
        <p:nvPicPr>
          <p:cNvPr id="4" name="Obraz 3">
            <a:extLst>
              <a:ext uri="{FF2B5EF4-FFF2-40B4-BE49-F238E27FC236}">
                <a16:creationId xmlns:a16="http://schemas.microsoft.com/office/drawing/2014/main" id="{B5B8BCF2-BC90-5CD6-B757-ACF5BE8A5C73}"/>
              </a:ext>
            </a:extLst>
          </p:cNvPr>
          <p:cNvPicPr>
            <a:picLocks noChangeAspect="1"/>
          </p:cNvPicPr>
          <p:nvPr/>
        </p:nvPicPr>
        <p:blipFill>
          <a:blip r:embed="rId2"/>
          <a:stretch>
            <a:fillRect/>
          </a:stretch>
        </p:blipFill>
        <p:spPr>
          <a:xfrm>
            <a:off x="23446" y="0"/>
            <a:ext cx="1500554" cy="1570892"/>
          </a:xfrm>
          <a:prstGeom prst="rect">
            <a:avLst/>
          </a:prstGeom>
        </p:spPr>
      </p:pic>
    </p:spTree>
    <p:extLst>
      <p:ext uri="{BB962C8B-B14F-4D97-AF65-F5344CB8AC3E}">
        <p14:creationId xmlns:p14="http://schemas.microsoft.com/office/powerpoint/2010/main" val="11674837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602296" y="2121763"/>
            <a:ext cx="9065703" cy="4505540"/>
          </a:xfrm>
        </p:spPr>
        <p:txBody>
          <a:bodyPr>
            <a:normAutofit/>
          </a:bodyPr>
          <a:lstStyle/>
          <a:p>
            <a:pPr marL="0" indent="0" algn="l">
              <a:buNone/>
            </a:pPr>
            <a:r>
              <a:rPr lang="pl-PL" sz="2000" dirty="0">
                <a:latin typeface="Raleway" pitchFamily="2" charset="-18"/>
              </a:rPr>
              <a:t>Załączniki</a:t>
            </a:r>
          </a:p>
          <a:p>
            <a:pPr algn="l"/>
            <a:endParaRPr lang="pl-PL" sz="2000" dirty="0">
              <a:latin typeface="Raleway" pitchFamily="2" charset="-18"/>
            </a:endParaRPr>
          </a:p>
          <a:p>
            <a:pPr algn="l"/>
            <a:r>
              <a:rPr lang="pl-PL" sz="2000" dirty="0">
                <a:latin typeface="Raleway" pitchFamily="2" charset="-18"/>
              </a:rPr>
              <a:t>Kopia aktualnego statutu potwierdzona za zgodność z oryginałem przez osobę lub osoby uprawnione do reprezentowania wnioskodawcy zgodnie z wpisem do rejestru instytucji kultury.</a:t>
            </a:r>
          </a:p>
          <a:p>
            <a:pPr marL="0" indent="0" algn="l">
              <a:buNone/>
            </a:pPr>
            <a:endParaRPr lang="pl-PL" sz="2000" dirty="0">
              <a:latin typeface="Raleway" pitchFamily="2" charset="-18"/>
            </a:endParaRPr>
          </a:p>
          <a:p>
            <a:pPr marL="0" indent="0" algn="l">
              <a:buNone/>
            </a:pPr>
            <a:r>
              <a:rPr lang="pl-PL" sz="2000" b="1" dirty="0">
                <a:latin typeface="Raleway" pitchFamily="2" charset="-18"/>
              </a:rPr>
              <a:t>Załącznik obowiązkowy tylko dla samorządowych instytucji kultury, w skład których wchodzą biblioteki! </a:t>
            </a:r>
          </a:p>
          <a:p>
            <a:pPr marL="0" indent="0" algn="l">
              <a:buNone/>
            </a:pPr>
            <a:endParaRPr lang="pl-PL" sz="2000" dirty="0">
              <a:latin typeface="Raleway" pitchFamily="2" charset="-18"/>
            </a:endParaRPr>
          </a:p>
          <a:p>
            <a:pPr algn="l"/>
            <a:endParaRPr lang="pl-PL" sz="2000" dirty="0">
              <a:latin typeface="Raleway" pitchFamily="2" charset="-18"/>
            </a:endParaRPr>
          </a:p>
          <a:p>
            <a:pPr algn="l"/>
            <a:endParaRPr lang="pl-PL" sz="2000" dirty="0"/>
          </a:p>
          <a:p>
            <a:pPr marL="0" indent="0" algn="l">
              <a:buNone/>
            </a:pPr>
            <a:endParaRPr lang="pl-PL" sz="2000" dirty="0">
              <a:latin typeface="Raleway" pitchFamily="2" charset="-18"/>
            </a:endParaRPr>
          </a:p>
          <a:p>
            <a:pPr marL="0" indent="0">
              <a:buNone/>
            </a:pPr>
            <a:endParaRPr lang="pl-PL" sz="2400" dirty="0"/>
          </a:p>
          <a:p>
            <a:pPr marL="0" indent="0">
              <a:buNone/>
            </a:pPr>
            <a:endParaRPr lang="pl-PL" sz="2400" dirty="0"/>
          </a:p>
          <a:p>
            <a:endParaRPr lang="pl-PL" dirty="0">
              <a:latin typeface="Arial" panose="020B0604020202020204" pitchFamily="34" charset="0"/>
              <a:cs typeface="Arial" panose="020B0604020202020204" pitchFamily="34" charset="0"/>
            </a:endParaRPr>
          </a:p>
        </p:txBody>
      </p:sp>
      <p:pic>
        <p:nvPicPr>
          <p:cNvPr id="4" name="Obraz 3">
            <a:extLst>
              <a:ext uri="{FF2B5EF4-FFF2-40B4-BE49-F238E27FC236}">
                <a16:creationId xmlns:a16="http://schemas.microsoft.com/office/drawing/2014/main" id="{E83DFB71-E8C8-F049-0CE4-B09FC9D77687}"/>
              </a:ext>
            </a:extLst>
          </p:cNvPr>
          <p:cNvPicPr>
            <a:picLocks noChangeAspect="1"/>
          </p:cNvPicPr>
          <p:nvPr/>
        </p:nvPicPr>
        <p:blipFill>
          <a:blip r:embed="rId2"/>
          <a:stretch>
            <a:fillRect/>
          </a:stretch>
        </p:blipFill>
        <p:spPr>
          <a:xfrm>
            <a:off x="23446" y="0"/>
            <a:ext cx="1500554" cy="1570892"/>
          </a:xfrm>
          <a:prstGeom prst="rect">
            <a:avLst/>
          </a:prstGeom>
        </p:spPr>
      </p:pic>
    </p:spTree>
    <p:extLst>
      <p:ext uri="{BB962C8B-B14F-4D97-AF65-F5344CB8AC3E}">
        <p14:creationId xmlns:p14="http://schemas.microsoft.com/office/powerpoint/2010/main" val="14698720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602296" y="2121763"/>
            <a:ext cx="9065703" cy="4505540"/>
          </a:xfrm>
        </p:spPr>
        <p:txBody>
          <a:bodyPr>
            <a:normAutofit/>
          </a:bodyPr>
          <a:lstStyle/>
          <a:p>
            <a:pPr marL="0" indent="0" algn="l">
              <a:buNone/>
            </a:pPr>
            <a:r>
              <a:rPr lang="pl-PL" sz="2000" dirty="0">
                <a:latin typeface="Raleway" pitchFamily="2" charset="-18"/>
              </a:rPr>
              <a:t>Załączniki (widok w generatorze):</a:t>
            </a:r>
          </a:p>
          <a:p>
            <a:pPr marL="0" indent="0" algn="l">
              <a:buNone/>
            </a:pPr>
            <a:endParaRPr lang="pl-PL" sz="2000" dirty="0">
              <a:latin typeface="Raleway" pitchFamily="2" charset="-18"/>
            </a:endParaRPr>
          </a:p>
          <a:p>
            <a:pPr marL="0" indent="0" algn="l">
              <a:buNone/>
            </a:pPr>
            <a:endParaRPr lang="pl-PL" sz="2000" dirty="0">
              <a:latin typeface="Raleway" pitchFamily="2" charset="-18"/>
            </a:endParaRPr>
          </a:p>
          <a:p>
            <a:pPr marL="0" indent="0" algn="l">
              <a:buNone/>
            </a:pPr>
            <a:endParaRPr lang="pl-PL" sz="2000" dirty="0">
              <a:latin typeface="Raleway" pitchFamily="2" charset="-18"/>
            </a:endParaRPr>
          </a:p>
          <a:p>
            <a:pPr marL="0" indent="0" algn="l">
              <a:buNone/>
            </a:pPr>
            <a:endParaRPr lang="pl-PL" sz="2000" dirty="0">
              <a:latin typeface="Raleway" pitchFamily="2" charset="-18"/>
            </a:endParaRPr>
          </a:p>
          <a:p>
            <a:pPr algn="l"/>
            <a:endParaRPr lang="pl-PL" sz="2000" dirty="0">
              <a:latin typeface="Raleway" pitchFamily="2" charset="-18"/>
            </a:endParaRPr>
          </a:p>
          <a:p>
            <a:pPr algn="l"/>
            <a:endParaRPr lang="pl-PL" sz="2000" dirty="0"/>
          </a:p>
          <a:p>
            <a:pPr marL="0" indent="0" algn="l">
              <a:buNone/>
            </a:pPr>
            <a:endParaRPr lang="pl-PL" sz="2000" dirty="0">
              <a:latin typeface="Raleway" pitchFamily="2" charset="-18"/>
            </a:endParaRPr>
          </a:p>
          <a:p>
            <a:pPr marL="0" indent="0">
              <a:buNone/>
            </a:pPr>
            <a:endParaRPr lang="pl-PL" sz="2400" dirty="0"/>
          </a:p>
          <a:p>
            <a:pPr marL="0" indent="0">
              <a:buNone/>
            </a:pPr>
            <a:endParaRPr lang="pl-PL" sz="2400" dirty="0"/>
          </a:p>
          <a:p>
            <a:endParaRPr lang="pl-PL" dirty="0">
              <a:latin typeface="Arial" panose="020B0604020202020204" pitchFamily="34" charset="0"/>
              <a:cs typeface="Arial" panose="020B0604020202020204" pitchFamily="34" charset="0"/>
            </a:endParaRPr>
          </a:p>
        </p:txBody>
      </p:sp>
      <p:pic>
        <p:nvPicPr>
          <p:cNvPr id="5" name="Obraz 4">
            <a:extLst>
              <a:ext uri="{FF2B5EF4-FFF2-40B4-BE49-F238E27FC236}">
                <a16:creationId xmlns:a16="http://schemas.microsoft.com/office/drawing/2014/main" id="{4B2D2316-DC1E-4B83-B5FF-DB1BDC10F7FD}"/>
              </a:ext>
            </a:extLst>
          </p:cNvPr>
          <p:cNvPicPr>
            <a:picLocks noChangeAspect="1"/>
          </p:cNvPicPr>
          <p:nvPr/>
        </p:nvPicPr>
        <p:blipFill>
          <a:blip r:embed="rId2"/>
          <a:stretch>
            <a:fillRect/>
          </a:stretch>
        </p:blipFill>
        <p:spPr>
          <a:xfrm>
            <a:off x="1524001" y="2995196"/>
            <a:ext cx="9049306" cy="2331723"/>
          </a:xfrm>
          <a:prstGeom prst="rect">
            <a:avLst/>
          </a:prstGeom>
        </p:spPr>
      </p:pic>
      <p:pic>
        <p:nvPicPr>
          <p:cNvPr id="4" name="Obraz 3">
            <a:extLst>
              <a:ext uri="{FF2B5EF4-FFF2-40B4-BE49-F238E27FC236}">
                <a16:creationId xmlns:a16="http://schemas.microsoft.com/office/drawing/2014/main" id="{823A88BC-B821-24A5-7A06-0592F0584C1B}"/>
              </a:ext>
            </a:extLst>
          </p:cNvPr>
          <p:cNvPicPr>
            <a:picLocks noChangeAspect="1"/>
          </p:cNvPicPr>
          <p:nvPr/>
        </p:nvPicPr>
        <p:blipFill>
          <a:blip r:embed="rId3"/>
          <a:stretch>
            <a:fillRect/>
          </a:stretch>
        </p:blipFill>
        <p:spPr>
          <a:xfrm>
            <a:off x="23446" y="0"/>
            <a:ext cx="1500554" cy="1570892"/>
          </a:xfrm>
          <a:prstGeom prst="rect">
            <a:avLst/>
          </a:prstGeom>
        </p:spPr>
      </p:pic>
    </p:spTree>
    <p:extLst>
      <p:ext uri="{BB962C8B-B14F-4D97-AF65-F5344CB8AC3E}">
        <p14:creationId xmlns:p14="http://schemas.microsoft.com/office/powerpoint/2010/main" val="42619765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602296" y="2121763"/>
            <a:ext cx="9065703" cy="4505540"/>
          </a:xfrm>
        </p:spPr>
        <p:txBody>
          <a:bodyPr>
            <a:normAutofit/>
          </a:bodyPr>
          <a:lstStyle/>
          <a:p>
            <a:pPr marL="0" indent="0" algn="l">
              <a:buNone/>
            </a:pPr>
            <a:r>
              <a:rPr lang="pl-PL" sz="2000" dirty="0">
                <a:latin typeface="Raleway" pitchFamily="2" charset="-18"/>
              </a:rPr>
              <a:t>Załączniki:</a:t>
            </a:r>
          </a:p>
          <a:p>
            <a:pPr algn="l"/>
            <a:r>
              <a:rPr lang="pl-PL" sz="2000" dirty="0">
                <a:latin typeface="Raleway" pitchFamily="2" charset="-18"/>
                <a:cs typeface="Calibri" panose="020F0502020204030204" pitchFamily="34" charset="0"/>
              </a:rPr>
              <a:t>Załączniki w generatorze wniosków można zapisywać w następujących formatach: jpg/pdf/</a:t>
            </a:r>
            <a:r>
              <a:rPr lang="pl-PL" sz="2000" dirty="0" err="1">
                <a:latin typeface="Raleway" pitchFamily="2" charset="-18"/>
                <a:cs typeface="Calibri" panose="020F0502020204030204" pitchFamily="34" charset="0"/>
              </a:rPr>
              <a:t>png</a:t>
            </a:r>
            <a:r>
              <a:rPr lang="pl-PL" sz="2000" dirty="0">
                <a:latin typeface="Raleway" pitchFamily="2" charset="-18"/>
                <a:cs typeface="Calibri" panose="020F0502020204030204" pitchFamily="34" charset="0"/>
              </a:rPr>
              <a:t>. Pliki w innych formatach (np. </a:t>
            </a:r>
            <a:r>
              <a:rPr lang="pl-PL" sz="2000" dirty="0" err="1">
                <a:latin typeface="Raleway" pitchFamily="2" charset="-18"/>
                <a:cs typeface="Calibri" panose="020F0502020204030204" pitchFamily="34" charset="0"/>
              </a:rPr>
              <a:t>docx</a:t>
            </a:r>
            <a:r>
              <a:rPr lang="pl-PL" sz="2000" dirty="0">
                <a:latin typeface="Raleway" pitchFamily="2" charset="-18"/>
                <a:cs typeface="Calibri" panose="020F0502020204030204" pitchFamily="34" charset="0"/>
              </a:rPr>
              <a:t>) nie mogą zostać zapisane.</a:t>
            </a:r>
          </a:p>
          <a:p>
            <a:pPr algn="l"/>
            <a:endParaRPr lang="pl-PL" sz="2000" dirty="0">
              <a:latin typeface="Raleway" pitchFamily="2" charset="-18"/>
              <a:cs typeface="Calibri" panose="020F0502020204030204" pitchFamily="34" charset="0"/>
            </a:endParaRPr>
          </a:p>
          <a:p>
            <a:pPr algn="l"/>
            <a:endParaRPr lang="pl-PL" sz="2000" dirty="0">
              <a:latin typeface="Raleway" pitchFamily="2" charset="-18"/>
              <a:cs typeface="Calibri" panose="020F0502020204030204" pitchFamily="34" charset="0"/>
            </a:endParaRPr>
          </a:p>
          <a:p>
            <a:pPr algn="l"/>
            <a:endParaRPr lang="pl-PL" sz="2000" dirty="0">
              <a:latin typeface="Raleway" pitchFamily="2" charset="-18"/>
            </a:endParaRPr>
          </a:p>
          <a:p>
            <a:pPr algn="l"/>
            <a:endParaRPr lang="pl-PL" sz="2000" dirty="0"/>
          </a:p>
          <a:p>
            <a:pPr marL="0" indent="0" algn="l">
              <a:buNone/>
            </a:pPr>
            <a:endParaRPr lang="pl-PL" sz="2000" dirty="0">
              <a:latin typeface="Raleway" pitchFamily="2" charset="-18"/>
            </a:endParaRPr>
          </a:p>
          <a:p>
            <a:pPr marL="0" indent="0">
              <a:buNone/>
            </a:pPr>
            <a:endParaRPr lang="pl-PL" sz="2400" dirty="0"/>
          </a:p>
          <a:p>
            <a:pPr marL="0" indent="0">
              <a:buNone/>
            </a:pPr>
            <a:endParaRPr lang="pl-PL" sz="2400" dirty="0"/>
          </a:p>
          <a:p>
            <a:endParaRPr lang="pl-PL" dirty="0">
              <a:latin typeface="Arial" panose="020B0604020202020204" pitchFamily="34" charset="0"/>
              <a:cs typeface="Arial" panose="020B0604020202020204" pitchFamily="34" charset="0"/>
            </a:endParaRPr>
          </a:p>
        </p:txBody>
      </p:sp>
      <p:pic>
        <p:nvPicPr>
          <p:cNvPr id="6" name="Obraz 5">
            <a:extLst>
              <a:ext uri="{FF2B5EF4-FFF2-40B4-BE49-F238E27FC236}">
                <a16:creationId xmlns:a16="http://schemas.microsoft.com/office/drawing/2014/main" id="{67B05B66-592C-493F-AB97-1D306B1BBF6A}"/>
              </a:ext>
            </a:extLst>
          </p:cNvPr>
          <p:cNvPicPr>
            <a:picLocks noChangeAspect="1"/>
          </p:cNvPicPr>
          <p:nvPr/>
        </p:nvPicPr>
        <p:blipFill>
          <a:blip r:embed="rId2"/>
          <a:stretch>
            <a:fillRect/>
          </a:stretch>
        </p:blipFill>
        <p:spPr>
          <a:xfrm>
            <a:off x="1617638" y="3826206"/>
            <a:ext cx="9035018" cy="1096654"/>
          </a:xfrm>
          <a:prstGeom prst="rect">
            <a:avLst/>
          </a:prstGeom>
        </p:spPr>
      </p:pic>
      <p:pic>
        <p:nvPicPr>
          <p:cNvPr id="4" name="Obraz 3">
            <a:extLst>
              <a:ext uri="{FF2B5EF4-FFF2-40B4-BE49-F238E27FC236}">
                <a16:creationId xmlns:a16="http://schemas.microsoft.com/office/drawing/2014/main" id="{E841ECEB-5F23-EE0E-57C5-39AEE79AC83B}"/>
              </a:ext>
            </a:extLst>
          </p:cNvPr>
          <p:cNvPicPr>
            <a:picLocks noChangeAspect="1"/>
          </p:cNvPicPr>
          <p:nvPr/>
        </p:nvPicPr>
        <p:blipFill>
          <a:blip r:embed="rId3"/>
          <a:stretch>
            <a:fillRect/>
          </a:stretch>
        </p:blipFill>
        <p:spPr>
          <a:xfrm>
            <a:off x="23446" y="0"/>
            <a:ext cx="1500554" cy="1570892"/>
          </a:xfrm>
          <a:prstGeom prst="rect">
            <a:avLst/>
          </a:prstGeom>
        </p:spPr>
      </p:pic>
    </p:spTree>
    <p:extLst>
      <p:ext uri="{BB962C8B-B14F-4D97-AF65-F5344CB8AC3E}">
        <p14:creationId xmlns:p14="http://schemas.microsoft.com/office/powerpoint/2010/main" val="9048299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602296" y="2121763"/>
            <a:ext cx="9065703" cy="4505540"/>
          </a:xfrm>
        </p:spPr>
        <p:txBody>
          <a:bodyPr>
            <a:normAutofit/>
          </a:bodyPr>
          <a:lstStyle/>
          <a:p>
            <a:pPr marL="0" indent="0" algn="l">
              <a:buNone/>
            </a:pPr>
            <a:r>
              <a:rPr lang="pl-PL" sz="2000" dirty="0">
                <a:latin typeface="Raleway" pitchFamily="2" charset="-18"/>
              </a:rPr>
              <a:t>Zapis kopii roboczej, wydruk i złożenie wniosku  </a:t>
            </a:r>
          </a:p>
          <a:p>
            <a:pPr marL="0" indent="0" algn="l">
              <a:buNone/>
            </a:pPr>
            <a:endParaRPr lang="pl-PL" sz="2000" dirty="0">
              <a:latin typeface="Raleway" pitchFamily="2" charset="-18"/>
            </a:endParaRPr>
          </a:p>
          <a:p>
            <a:pPr marL="0" indent="0" algn="l">
              <a:buNone/>
            </a:pPr>
            <a:r>
              <a:rPr lang="pl-PL" sz="2000" dirty="0">
                <a:latin typeface="Raleway" pitchFamily="2" charset="-18"/>
              </a:rPr>
              <a:t>Wnioskodawca ma możliwość dokonywania różnych czynności w czasie wypełniania wniosku.</a:t>
            </a:r>
          </a:p>
          <a:p>
            <a:pPr marL="0" indent="0" algn="l">
              <a:buNone/>
            </a:pPr>
            <a:endParaRPr lang="pl-PL" sz="2000" dirty="0">
              <a:latin typeface="Raleway" pitchFamily="2" charset="-18"/>
            </a:endParaRPr>
          </a:p>
          <a:p>
            <a:pPr marL="0" indent="0" algn="l">
              <a:buNone/>
            </a:pPr>
            <a:endParaRPr lang="pl-PL" sz="2000" dirty="0">
              <a:latin typeface="Raleway" pitchFamily="2" charset="-18"/>
            </a:endParaRPr>
          </a:p>
          <a:p>
            <a:pPr marL="0" indent="0" algn="l">
              <a:buNone/>
            </a:pPr>
            <a:r>
              <a:rPr lang="pl-PL" sz="2000" dirty="0">
                <a:latin typeface="Raleway" pitchFamily="2" charset="-18"/>
              </a:rPr>
              <a:t>Na kolejnych slajdach przedstawione są możliwości, jakie dają powyższe przyciski.</a:t>
            </a:r>
          </a:p>
          <a:p>
            <a:pPr marL="0" indent="0" algn="l">
              <a:buNone/>
            </a:pPr>
            <a:endParaRPr lang="pl-PL" sz="2000" dirty="0">
              <a:latin typeface="Raleway" pitchFamily="2" charset="-18"/>
            </a:endParaRPr>
          </a:p>
          <a:p>
            <a:pPr algn="l"/>
            <a:endParaRPr lang="pl-PL" sz="2000" dirty="0">
              <a:latin typeface="Raleway" pitchFamily="2" charset="-18"/>
              <a:cs typeface="Calibri" panose="020F0502020204030204" pitchFamily="34" charset="0"/>
            </a:endParaRPr>
          </a:p>
          <a:p>
            <a:pPr algn="l"/>
            <a:endParaRPr lang="pl-PL" sz="2000" dirty="0">
              <a:latin typeface="Raleway" pitchFamily="2" charset="-18"/>
              <a:cs typeface="Calibri" panose="020F0502020204030204" pitchFamily="34" charset="0"/>
            </a:endParaRPr>
          </a:p>
          <a:p>
            <a:pPr algn="l"/>
            <a:endParaRPr lang="pl-PL" sz="2000" dirty="0">
              <a:latin typeface="Raleway" pitchFamily="2" charset="-18"/>
            </a:endParaRPr>
          </a:p>
          <a:p>
            <a:pPr algn="l"/>
            <a:endParaRPr lang="pl-PL" sz="2000" dirty="0">
              <a:latin typeface="Raleway" pitchFamily="2" charset="-18"/>
            </a:endParaRPr>
          </a:p>
          <a:p>
            <a:pPr marL="0" indent="0" algn="l">
              <a:buNone/>
            </a:pPr>
            <a:endParaRPr lang="pl-PL" sz="2000" dirty="0">
              <a:latin typeface="Raleway" pitchFamily="2" charset="-18"/>
            </a:endParaRPr>
          </a:p>
          <a:p>
            <a:pPr marL="0" indent="0" algn="l">
              <a:buNone/>
            </a:pPr>
            <a:endParaRPr lang="pl-PL" sz="2400" dirty="0">
              <a:latin typeface="Raleway" pitchFamily="2" charset="-18"/>
            </a:endParaRPr>
          </a:p>
          <a:p>
            <a:pPr marL="0" indent="0" algn="l">
              <a:buNone/>
            </a:pPr>
            <a:endParaRPr lang="pl-PL" sz="2400" dirty="0">
              <a:latin typeface="Raleway" pitchFamily="2" charset="-18"/>
            </a:endParaRPr>
          </a:p>
          <a:p>
            <a:pPr algn="l"/>
            <a:endParaRPr lang="pl-PL" dirty="0">
              <a:latin typeface="Raleway" pitchFamily="2" charset="-18"/>
              <a:cs typeface="Arial" panose="020B0604020202020204" pitchFamily="34" charset="0"/>
            </a:endParaRPr>
          </a:p>
        </p:txBody>
      </p:sp>
      <p:pic>
        <p:nvPicPr>
          <p:cNvPr id="8" name="Obraz 7">
            <a:extLst>
              <a:ext uri="{FF2B5EF4-FFF2-40B4-BE49-F238E27FC236}">
                <a16:creationId xmlns:a16="http://schemas.microsoft.com/office/drawing/2014/main" id="{90EDF27A-C177-48B4-B8E1-A4CA02108046}"/>
              </a:ext>
            </a:extLst>
          </p:cNvPr>
          <p:cNvPicPr>
            <a:picLocks noChangeAspect="1"/>
          </p:cNvPicPr>
          <p:nvPr/>
        </p:nvPicPr>
        <p:blipFill>
          <a:blip r:embed="rId2"/>
          <a:stretch>
            <a:fillRect/>
          </a:stretch>
        </p:blipFill>
        <p:spPr>
          <a:xfrm>
            <a:off x="1744124" y="3611898"/>
            <a:ext cx="7562850" cy="590550"/>
          </a:xfrm>
          <a:prstGeom prst="rect">
            <a:avLst/>
          </a:prstGeom>
        </p:spPr>
      </p:pic>
      <p:pic>
        <p:nvPicPr>
          <p:cNvPr id="4" name="Obraz 3">
            <a:extLst>
              <a:ext uri="{FF2B5EF4-FFF2-40B4-BE49-F238E27FC236}">
                <a16:creationId xmlns:a16="http://schemas.microsoft.com/office/drawing/2014/main" id="{CA9048B7-7513-C3A6-40FD-B2FB28483DCB}"/>
              </a:ext>
            </a:extLst>
          </p:cNvPr>
          <p:cNvPicPr>
            <a:picLocks noChangeAspect="1"/>
          </p:cNvPicPr>
          <p:nvPr/>
        </p:nvPicPr>
        <p:blipFill>
          <a:blip r:embed="rId3"/>
          <a:stretch>
            <a:fillRect/>
          </a:stretch>
        </p:blipFill>
        <p:spPr>
          <a:xfrm>
            <a:off x="23446" y="0"/>
            <a:ext cx="1500554" cy="1570892"/>
          </a:xfrm>
          <a:prstGeom prst="rect">
            <a:avLst/>
          </a:prstGeom>
        </p:spPr>
      </p:pic>
    </p:spTree>
    <p:extLst>
      <p:ext uri="{BB962C8B-B14F-4D97-AF65-F5344CB8AC3E}">
        <p14:creationId xmlns:p14="http://schemas.microsoft.com/office/powerpoint/2010/main" val="34420732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602296" y="2121763"/>
            <a:ext cx="9065703" cy="4505540"/>
          </a:xfrm>
        </p:spPr>
        <p:txBody>
          <a:bodyPr>
            <a:normAutofit/>
          </a:bodyPr>
          <a:lstStyle/>
          <a:p>
            <a:pPr marL="0" indent="0" algn="l">
              <a:buNone/>
            </a:pPr>
            <a:r>
              <a:rPr lang="pl-PL" sz="2000" dirty="0">
                <a:latin typeface="Raleway" pitchFamily="2" charset="-18"/>
              </a:rPr>
              <a:t>Zapis kopii roboczej, wydruk i złożenie wniosku  </a:t>
            </a:r>
          </a:p>
          <a:p>
            <a:pPr marL="0" indent="0" algn="l">
              <a:buNone/>
            </a:pPr>
            <a:endParaRPr lang="pl-PL" sz="2000" dirty="0">
              <a:latin typeface="Raleway" pitchFamily="2" charset="-18"/>
            </a:endParaRPr>
          </a:p>
          <a:p>
            <a:pPr marL="0" indent="0" algn="l">
              <a:buNone/>
            </a:pPr>
            <a:r>
              <a:rPr lang="pl-PL" sz="2000" b="1" dirty="0">
                <a:latin typeface="Raleway" pitchFamily="2" charset="-18"/>
              </a:rPr>
              <a:t>Zapis kopii roboczej </a:t>
            </a:r>
            <a:r>
              <a:rPr lang="pl-PL" sz="2000" dirty="0">
                <a:latin typeface="Raleway" pitchFamily="2" charset="-18"/>
              </a:rPr>
              <a:t>jest możliwy na każdym etapie składania wniosku. Do zapisania kopii roboczej potrzebne jest jedynie podanie danych osoby odpowiedzialnej za przygotowanie wniosku oraz wyrażanie obligatoryjnych zgód (w tym na przetwarzanie danych osobowych).</a:t>
            </a:r>
          </a:p>
          <a:p>
            <a:pPr marL="0" indent="0" algn="l">
              <a:buNone/>
            </a:pPr>
            <a:endParaRPr lang="pl-PL" sz="2000" dirty="0">
              <a:latin typeface="Raleway" pitchFamily="2" charset="-18"/>
            </a:endParaRPr>
          </a:p>
          <a:p>
            <a:pPr marL="0" indent="0" algn="l">
              <a:buNone/>
            </a:pPr>
            <a:r>
              <a:rPr lang="pl-PL" sz="2000" dirty="0">
                <a:latin typeface="Raleway" pitchFamily="2" charset="-18"/>
              </a:rPr>
              <a:t>Po zapisaniu kopii roboczej można wylogować się z generatora wniosków i powrócić do niego w dogodnym dla Państwa momencie, w czasie trwania naboru. Wszystkie dane zapisane w kopii roboczej zostaną zachowane.</a:t>
            </a:r>
          </a:p>
          <a:p>
            <a:pPr marL="0" indent="0" algn="l">
              <a:buNone/>
            </a:pPr>
            <a:endParaRPr lang="pl-PL" sz="2000" dirty="0">
              <a:latin typeface="Raleway" pitchFamily="2" charset="-18"/>
            </a:endParaRPr>
          </a:p>
          <a:p>
            <a:pPr algn="l"/>
            <a:endParaRPr lang="pl-PL" sz="2000" dirty="0">
              <a:latin typeface="Raleway" pitchFamily="2" charset="-18"/>
              <a:cs typeface="Calibri" panose="020F0502020204030204" pitchFamily="34" charset="0"/>
            </a:endParaRPr>
          </a:p>
          <a:p>
            <a:pPr algn="l"/>
            <a:endParaRPr lang="pl-PL" sz="2000" dirty="0">
              <a:latin typeface="Raleway" pitchFamily="2" charset="-18"/>
              <a:cs typeface="Calibri" panose="020F0502020204030204" pitchFamily="34" charset="0"/>
            </a:endParaRPr>
          </a:p>
          <a:p>
            <a:pPr algn="l"/>
            <a:endParaRPr lang="pl-PL" sz="2000" dirty="0">
              <a:latin typeface="Raleway" pitchFamily="2" charset="-18"/>
            </a:endParaRPr>
          </a:p>
          <a:p>
            <a:pPr algn="l"/>
            <a:endParaRPr lang="pl-PL" sz="2000" dirty="0">
              <a:latin typeface="Raleway" pitchFamily="2" charset="-18"/>
            </a:endParaRPr>
          </a:p>
          <a:p>
            <a:pPr marL="0" indent="0" algn="l">
              <a:buNone/>
            </a:pPr>
            <a:endParaRPr lang="pl-PL" sz="2000" dirty="0">
              <a:latin typeface="Raleway" pitchFamily="2" charset="-18"/>
            </a:endParaRPr>
          </a:p>
          <a:p>
            <a:pPr marL="0" indent="0" algn="l">
              <a:buNone/>
            </a:pPr>
            <a:endParaRPr lang="pl-PL" sz="2400" dirty="0">
              <a:latin typeface="Raleway" pitchFamily="2" charset="-18"/>
            </a:endParaRPr>
          </a:p>
          <a:p>
            <a:pPr marL="0" indent="0" algn="l">
              <a:buNone/>
            </a:pPr>
            <a:endParaRPr lang="pl-PL" sz="2400" dirty="0">
              <a:latin typeface="Raleway" pitchFamily="2" charset="-18"/>
            </a:endParaRPr>
          </a:p>
          <a:p>
            <a:pPr algn="l"/>
            <a:endParaRPr lang="pl-PL" dirty="0">
              <a:latin typeface="Raleway" pitchFamily="2" charset="-18"/>
              <a:cs typeface="Arial" panose="020B0604020202020204" pitchFamily="34" charset="0"/>
            </a:endParaRPr>
          </a:p>
        </p:txBody>
      </p:sp>
      <p:pic>
        <p:nvPicPr>
          <p:cNvPr id="4" name="Obraz 3">
            <a:extLst>
              <a:ext uri="{FF2B5EF4-FFF2-40B4-BE49-F238E27FC236}">
                <a16:creationId xmlns:a16="http://schemas.microsoft.com/office/drawing/2014/main" id="{6E7EAE26-EB3F-F872-A910-0949C9320340}"/>
              </a:ext>
            </a:extLst>
          </p:cNvPr>
          <p:cNvPicPr>
            <a:picLocks noChangeAspect="1"/>
          </p:cNvPicPr>
          <p:nvPr/>
        </p:nvPicPr>
        <p:blipFill>
          <a:blip r:embed="rId2"/>
          <a:stretch>
            <a:fillRect/>
          </a:stretch>
        </p:blipFill>
        <p:spPr>
          <a:xfrm>
            <a:off x="23446" y="0"/>
            <a:ext cx="1500554" cy="1570892"/>
          </a:xfrm>
          <a:prstGeom prst="rect">
            <a:avLst/>
          </a:prstGeom>
        </p:spPr>
      </p:pic>
    </p:spTree>
    <p:extLst>
      <p:ext uri="{BB962C8B-B14F-4D97-AF65-F5344CB8AC3E}">
        <p14:creationId xmlns:p14="http://schemas.microsoft.com/office/powerpoint/2010/main" val="11371207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602296" y="2121763"/>
            <a:ext cx="9065703" cy="4505540"/>
          </a:xfrm>
        </p:spPr>
        <p:txBody>
          <a:bodyPr>
            <a:normAutofit/>
          </a:bodyPr>
          <a:lstStyle/>
          <a:p>
            <a:pPr marL="0" indent="0" algn="l">
              <a:buNone/>
            </a:pPr>
            <a:r>
              <a:rPr lang="pl-PL" sz="2000" dirty="0">
                <a:latin typeface="Raleway" pitchFamily="2" charset="-18"/>
              </a:rPr>
              <a:t>Zapis kopii roboczej, wydruk i złożenie wniosku  </a:t>
            </a:r>
          </a:p>
          <a:p>
            <a:pPr marL="0" indent="0" algn="l">
              <a:buNone/>
            </a:pPr>
            <a:endParaRPr lang="pl-PL" sz="2000" dirty="0"/>
          </a:p>
          <a:p>
            <a:pPr marL="0" indent="0" algn="l">
              <a:buNone/>
            </a:pPr>
            <a:r>
              <a:rPr lang="pl-PL" sz="2000" dirty="0">
                <a:latin typeface="Raleway" pitchFamily="2" charset="-18"/>
              </a:rPr>
              <a:t>Złożenie wniosku następuje po kliknięciu przycisku „</a:t>
            </a:r>
            <a:r>
              <a:rPr lang="pl-PL" sz="2000" b="1" dirty="0">
                <a:latin typeface="Raleway" pitchFamily="2" charset="-18"/>
              </a:rPr>
              <a:t>Zaakceptuj</a:t>
            </a:r>
            <a:r>
              <a:rPr lang="pl-PL" sz="2000" dirty="0">
                <a:latin typeface="Raleway" pitchFamily="2" charset="-18"/>
              </a:rPr>
              <a:t>”.</a:t>
            </a:r>
          </a:p>
          <a:p>
            <a:pPr marL="0" indent="0" algn="l">
              <a:buNone/>
            </a:pPr>
            <a:r>
              <a:rPr lang="pl-PL" sz="2000" dirty="0">
                <a:latin typeface="Raleway" pitchFamily="2" charset="-18"/>
              </a:rPr>
              <a:t>Jeżeli wniosek nie został poprawnie uzupełniony, nie będą Państwo mieli możliwości złożenia go. W generatorze wniosków pojawi się poniższy komentarz:</a:t>
            </a:r>
          </a:p>
          <a:p>
            <a:pPr marL="0" indent="0" algn="l">
              <a:buNone/>
            </a:pPr>
            <a:endParaRPr lang="pl-PL" sz="2000" dirty="0">
              <a:latin typeface="Raleway" pitchFamily="2" charset="-18"/>
            </a:endParaRPr>
          </a:p>
          <a:p>
            <a:pPr marL="0" indent="0" algn="l">
              <a:buNone/>
            </a:pPr>
            <a:endParaRPr lang="pl-PL" sz="2000" dirty="0">
              <a:latin typeface="Raleway" pitchFamily="2" charset="-18"/>
            </a:endParaRPr>
          </a:p>
          <a:p>
            <a:pPr marL="0" indent="0" algn="l">
              <a:buNone/>
            </a:pPr>
            <a:endParaRPr lang="pl-PL" sz="2000" dirty="0">
              <a:latin typeface="Raleway" pitchFamily="2" charset="-18"/>
            </a:endParaRPr>
          </a:p>
          <a:p>
            <a:pPr marL="0" indent="0" algn="l">
              <a:buNone/>
            </a:pPr>
            <a:endParaRPr lang="pl-PL" sz="2000" dirty="0">
              <a:latin typeface="Raleway" pitchFamily="2" charset="-18"/>
            </a:endParaRPr>
          </a:p>
          <a:p>
            <a:pPr marL="0" indent="0" algn="l">
              <a:buNone/>
            </a:pPr>
            <a:r>
              <a:rPr lang="pl-PL" sz="2000" dirty="0">
                <a:latin typeface="Raleway" pitchFamily="2" charset="-18"/>
              </a:rPr>
              <a:t>Należy wybrać przycisk „OK” i zastosować się do uwag, które pojawią się w Państwa wniosku.</a:t>
            </a:r>
          </a:p>
          <a:p>
            <a:pPr marL="0" indent="0" algn="l">
              <a:buNone/>
            </a:pPr>
            <a:endParaRPr lang="pl-PL" sz="2000" dirty="0">
              <a:latin typeface="Raleway" pitchFamily="2" charset="-18"/>
            </a:endParaRPr>
          </a:p>
          <a:p>
            <a:pPr algn="l"/>
            <a:endParaRPr lang="pl-PL" sz="2000" dirty="0">
              <a:latin typeface="Raleway" pitchFamily="2" charset="-18"/>
              <a:cs typeface="Calibri" panose="020F0502020204030204" pitchFamily="34" charset="0"/>
            </a:endParaRPr>
          </a:p>
          <a:p>
            <a:pPr algn="l"/>
            <a:endParaRPr lang="pl-PL" sz="2000" dirty="0">
              <a:latin typeface="Raleway" pitchFamily="2" charset="-18"/>
              <a:cs typeface="Calibri" panose="020F0502020204030204" pitchFamily="34" charset="0"/>
            </a:endParaRPr>
          </a:p>
          <a:p>
            <a:pPr algn="l"/>
            <a:endParaRPr lang="pl-PL" sz="2000" dirty="0">
              <a:latin typeface="Raleway" pitchFamily="2" charset="-18"/>
            </a:endParaRPr>
          </a:p>
          <a:p>
            <a:pPr algn="l"/>
            <a:endParaRPr lang="pl-PL" sz="2000" dirty="0">
              <a:latin typeface="Raleway" pitchFamily="2" charset="-18"/>
            </a:endParaRPr>
          </a:p>
          <a:p>
            <a:pPr marL="0" indent="0" algn="l">
              <a:buNone/>
            </a:pPr>
            <a:endParaRPr lang="pl-PL" sz="2000" dirty="0">
              <a:latin typeface="Raleway" pitchFamily="2" charset="-18"/>
            </a:endParaRPr>
          </a:p>
          <a:p>
            <a:pPr marL="0" indent="0" algn="l">
              <a:buNone/>
            </a:pPr>
            <a:endParaRPr lang="pl-PL" sz="2400" dirty="0">
              <a:latin typeface="Raleway" pitchFamily="2" charset="-18"/>
            </a:endParaRPr>
          </a:p>
          <a:p>
            <a:pPr marL="0" indent="0" algn="l">
              <a:buNone/>
            </a:pPr>
            <a:endParaRPr lang="pl-PL" sz="2400" dirty="0">
              <a:latin typeface="Raleway" pitchFamily="2" charset="-18"/>
            </a:endParaRPr>
          </a:p>
          <a:p>
            <a:pPr algn="l"/>
            <a:endParaRPr lang="pl-PL" dirty="0">
              <a:latin typeface="Raleway" pitchFamily="2" charset="-18"/>
              <a:cs typeface="Arial" panose="020B0604020202020204" pitchFamily="34" charset="0"/>
            </a:endParaRPr>
          </a:p>
        </p:txBody>
      </p:sp>
      <p:pic>
        <p:nvPicPr>
          <p:cNvPr id="5" name="Obraz 4">
            <a:extLst>
              <a:ext uri="{FF2B5EF4-FFF2-40B4-BE49-F238E27FC236}">
                <a16:creationId xmlns:a16="http://schemas.microsoft.com/office/drawing/2014/main" id="{2C5979D8-1D6B-430C-A909-96269528DE45}"/>
              </a:ext>
            </a:extLst>
          </p:cNvPr>
          <p:cNvPicPr>
            <a:picLocks noChangeAspect="1"/>
          </p:cNvPicPr>
          <p:nvPr/>
        </p:nvPicPr>
        <p:blipFill>
          <a:blip r:embed="rId2"/>
          <a:stretch>
            <a:fillRect/>
          </a:stretch>
        </p:blipFill>
        <p:spPr>
          <a:xfrm>
            <a:off x="2281804" y="4286049"/>
            <a:ext cx="6962163" cy="1435720"/>
          </a:xfrm>
          <a:prstGeom prst="rect">
            <a:avLst/>
          </a:prstGeom>
        </p:spPr>
      </p:pic>
      <p:pic>
        <p:nvPicPr>
          <p:cNvPr id="4" name="Obraz 3">
            <a:extLst>
              <a:ext uri="{FF2B5EF4-FFF2-40B4-BE49-F238E27FC236}">
                <a16:creationId xmlns:a16="http://schemas.microsoft.com/office/drawing/2014/main" id="{580AB785-301A-8FC7-674C-B106D561E5BB}"/>
              </a:ext>
            </a:extLst>
          </p:cNvPr>
          <p:cNvPicPr>
            <a:picLocks noChangeAspect="1"/>
          </p:cNvPicPr>
          <p:nvPr/>
        </p:nvPicPr>
        <p:blipFill>
          <a:blip r:embed="rId3"/>
          <a:stretch>
            <a:fillRect/>
          </a:stretch>
        </p:blipFill>
        <p:spPr>
          <a:xfrm>
            <a:off x="23446" y="0"/>
            <a:ext cx="1500554" cy="1570892"/>
          </a:xfrm>
          <a:prstGeom prst="rect">
            <a:avLst/>
          </a:prstGeom>
        </p:spPr>
      </p:pic>
    </p:spTree>
    <p:extLst>
      <p:ext uri="{BB962C8B-B14F-4D97-AF65-F5344CB8AC3E}">
        <p14:creationId xmlns:p14="http://schemas.microsoft.com/office/powerpoint/2010/main" val="29853427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602296" y="2121763"/>
            <a:ext cx="9065703" cy="4505540"/>
          </a:xfrm>
        </p:spPr>
        <p:txBody>
          <a:bodyPr>
            <a:normAutofit/>
          </a:bodyPr>
          <a:lstStyle/>
          <a:p>
            <a:pPr marL="0" indent="0" algn="l">
              <a:buNone/>
            </a:pPr>
            <a:r>
              <a:rPr lang="pl-PL" sz="2000" dirty="0">
                <a:latin typeface="Raleway" pitchFamily="2" charset="-18"/>
              </a:rPr>
              <a:t>Zapis kopii roboczej, wydruk i złożenie wniosku  </a:t>
            </a:r>
          </a:p>
          <a:p>
            <a:pPr marL="0" indent="0" algn="l">
              <a:buNone/>
            </a:pPr>
            <a:r>
              <a:rPr lang="pl-PL" sz="2000" dirty="0">
                <a:latin typeface="Raleway" pitchFamily="2" charset="-18"/>
              </a:rPr>
              <a:t>Złożenie wniosku następuje po kliknięciu przycisku „</a:t>
            </a:r>
            <a:r>
              <a:rPr lang="pl-PL" sz="2000" b="1" dirty="0">
                <a:latin typeface="Raleway" pitchFamily="2" charset="-18"/>
              </a:rPr>
              <a:t>Zaakceptuj</a:t>
            </a:r>
            <a:r>
              <a:rPr lang="pl-PL" sz="2000" dirty="0">
                <a:latin typeface="Raleway" pitchFamily="2" charset="-18"/>
              </a:rPr>
              <a:t>”.</a:t>
            </a:r>
          </a:p>
          <a:p>
            <a:pPr marL="0" indent="0" algn="l">
              <a:buNone/>
            </a:pPr>
            <a:r>
              <a:rPr lang="pl-PL" sz="2000" dirty="0">
                <a:latin typeface="Raleway" pitchFamily="2" charset="-18"/>
              </a:rPr>
              <a:t>Jeżeli wniosek został poprawnie uzupełniony, pojawi się okno  „Drukuj wniosek”.</a:t>
            </a:r>
          </a:p>
          <a:p>
            <a:pPr marL="0" indent="0" algn="l">
              <a:buNone/>
            </a:pPr>
            <a:endParaRPr lang="pl-PL" sz="2000" dirty="0">
              <a:latin typeface="Raleway" pitchFamily="2" charset="-18"/>
            </a:endParaRPr>
          </a:p>
          <a:p>
            <a:pPr marL="0" indent="0" algn="l">
              <a:buNone/>
            </a:pPr>
            <a:endParaRPr lang="pl-PL" sz="2000" dirty="0">
              <a:latin typeface="Raleway" pitchFamily="2" charset="-18"/>
            </a:endParaRPr>
          </a:p>
          <a:p>
            <a:pPr marL="0" indent="0" algn="l">
              <a:buNone/>
            </a:pPr>
            <a:endParaRPr lang="pl-PL" sz="2000" dirty="0">
              <a:latin typeface="Raleway" pitchFamily="2" charset="-18"/>
            </a:endParaRPr>
          </a:p>
          <a:p>
            <a:pPr marL="0" indent="0" algn="l">
              <a:buNone/>
            </a:pPr>
            <a:endParaRPr lang="pl-PL" sz="2000" dirty="0">
              <a:latin typeface="Raleway" pitchFamily="2" charset="-18"/>
            </a:endParaRPr>
          </a:p>
          <a:p>
            <a:pPr marL="0" indent="0" algn="l">
              <a:buNone/>
            </a:pPr>
            <a:r>
              <a:rPr lang="pl-PL" sz="2000" dirty="0">
                <a:latin typeface="Raleway" pitchFamily="2" charset="-18"/>
              </a:rPr>
              <a:t>Wymagane jest zaznaczenie „</a:t>
            </a:r>
            <a:r>
              <a:rPr lang="pl-PL" sz="2000" dirty="0" err="1">
                <a:latin typeface="Raleway" pitchFamily="2" charset="-18"/>
              </a:rPr>
              <a:t>checkboxa</a:t>
            </a:r>
            <a:r>
              <a:rPr lang="pl-PL" sz="2000" dirty="0">
                <a:latin typeface="Raleway" pitchFamily="2" charset="-18"/>
              </a:rPr>
              <a:t>” o treści:</a:t>
            </a:r>
          </a:p>
          <a:p>
            <a:pPr marL="0" indent="0" algn="l">
              <a:buNone/>
            </a:pPr>
            <a:r>
              <a:rPr lang="pl-PL" sz="2000" dirty="0">
                <a:latin typeface="Raleway" pitchFamily="2" charset="-18"/>
              </a:rPr>
              <a:t>„</a:t>
            </a:r>
            <a:r>
              <a:rPr lang="pl-PL" sz="2000" b="1" dirty="0">
                <a:latin typeface="Raleway" pitchFamily="2" charset="-18"/>
              </a:rPr>
              <a:t>Wyślę podpisany wniosek pocztą tradycyjną lub dostarczę go w formie elektronicznej, która będzie zawierała podpis kwalifikowany lub podpis zaufany</a:t>
            </a:r>
            <a:r>
              <a:rPr lang="pl-PL" sz="2000" dirty="0">
                <a:latin typeface="Raleway" pitchFamily="2" charset="-18"/>
              </a:rPr>
              <a:t>”.</a:t>
            </a:r>
          </a:p>
          <a:p>
            <a:pPr marL="0" indent="0" algn="l">
              <a:buNone/>
            </a:pPr>
            <a:endParaRPr lang="pl-PL" sz="2000" dirty="0">
              <a:latin typeface="Raleway" pitchFamily="2" charset="-18"/>
            </a:endParaRPr>
          </a:p>
          <a:p>
            <a:pPr algn="l"/>
            <a:endParaRPr lang="pl-PL" sz="2000" dirty="0">
              <a:latin typeface="Raleway" pitchFamily="2" charset="-18"/>
              <a:cs typeface="Calibri" panose="020F0502020204030204" pitchFamily="34" charset="0"/>
            </a:endParaRPr>
          </a:p>
          <a:p>
            <a:pPr algn="l"/>
            <a:endParaRPr lang="pl-PL" sz="2000" dirty="0">
              <a:latin typeface="Raleway" pitchFamily="2" charset="-18"/>
              <a:cs typeface="Calibri" panose="020F0502020204030204" pitchFamily="34" charset="0"/>
            </a:endParaRPr>
          </a:p>
          <a:p>
            <a:pPr algn="l"/>
            <a:endParaRPr lang="pl-PL" sz="2000" dirty="0">
              <a:latin typeface="Raleway" pitchFamily="2" charset="-18"/>
            </a:endParaRPr>
          </a:p>
          <a:p>
            <a:pPr algn="l"/>
            <a:endParaRPr lang="pl-PL" sz="2000" dirty="0">
              <a:latin typeface="Raleway" pitchFamily="2" charset="-18"/>
            </a:endParaRPr>
          </a:p>
          <a:p>
            <a:pPr marL="0" indent="0" algn="l">
              <a:buNone/>
            </a:pPr>
            <a:endParaRPr lang="pl-PL" sz="2000" dirty="0">
              <a:latin typeface="Raleway" pitchFamily="2" charset="-18"/>
            </a:endParaRPr>
          </a:p>
          <a:p>
            <a:pPr marL="0" indent="0" algn="l">
              <a:buNone/>
            </a:pPr>
            <a:endParaRPr lang="pl-PL" sz="2400" dirty="0">
              <a:latin typeface="Raleway" pitchFamily="2" charset="-18"/>
            </a:endParaRPr>
          </a:p>
          <a:p>
            <a:pPr marL="0" indent="0" algn="l">
              <a:buNone/>
            </a:pPr>
            <a:endParaRPr lang="pl-PL" sz="2400" dirty="0">
              <a:latin typeface="Raleway" pitchFamily="2" charset="-18"/>
            </a:endParaRPr>
          </a:p>
          <a:p>
            <a:pPr algn="l"/>
            <a:endParaRPr lang="pl-PL" dirty="0">
              <a:latin typeface="Raleway" pitchFamily="2" charset="-18"/>
              <a:cs typeface="Arial" panose="020B0604020202020204" pitchFamily="34" charset="0"/>
            </a:endParaRPr>
          </a:p>
        </p:txBody>
      </p:sp>
      <p:pic>
        <p:nvPicPr>
          <p:cNvPr id="5" name="Obraz 4">
            <a:extLst>
              <a:ext uri="{FF2B5EF4-FFF2-40B4-BE49-F238E27FC236}">
                <a16:creationId xmlns:a16="http://schemas.microsoft.com/office/drawing/2014/main" id="{740CC0BD-4E42-1127-D6FE-0F50BA0EA92B}"/>
              </a:ext>
            </a:extLst>
          </p:cNvPr>
          <p:cNvPicPr>
            <a:picLocks noChangeAspect="1"/>
          </p:cNvPicPr>
          <p:nvPr/>
        </p:nvPicPr>
        <p:blipFill>
          <a:blip r:embed="rId2"/>
          <a:stretch>
            <a:fillRect/>
          </a:stretch>
        </p:blipFill>
        <p:spPr>
          <a:xfrm>
            <a:off x="2175363" y="3478701"/>
            <a:ext cx="7759212" cy="1406524"/>
          </a:xfrm>
          <a:prstGeom prst="rect">
            <a:avLst/>
          </a:prstGeom>
        </p:spPr>
      </p:pic>
      <p:pic>
        <p:nvPicPr>
          <p:cNvPr id="4" name="Obraz 3">
            <a:extLst>
              <a:ext uri="{FF2B5EF4-FFF2-40B4-BE49-F238E27FC236}">
                <a16:creationId xmlns:a16="http://schemas.microsoft.com/office/drawing/2014/main" id="{6DA358D3-83B4-FD23-8978-1DEBB42AAA75}"/>
              </a:ext>
            </a:extLst>
          </p:cNvPr>
          <p:cNvPicPr>
            <a:picLocks noChangeAspect="1"/>
          </p:cNvPicPr>
          <p:nvPr/>
        </p:nvPicPr>
        <p:blipFill>
          <a:blip r:embed="rId3"/>
          <a:stretch>
            <a:fillRect/>
          </a:stretch>
        </p:blipFill>
        <p:spPr>
          <a:xfrm>
            <a:off x="23446" y="0"/>
            <a:ext cx="1500554" cy="1570892"/>
          </a:xfrm>
          <a:prstGeom prst="rect">
            <a:avLst/>
          </a:prstGeom>
        </p:spPr>
      </p:pic>
    </p:spTree>
    <p:extLst>
      <p:ext uri="{BB962C8B-B14F-4D97-AF65-F5344CB8AC3E}">
        <p14:creationId xmlns:p14="http://schemas.microsoft.com/office/powerpoint/2010/main" val="16772435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602296" y="2121763"/>
            <a:ext cx="9065703" cy="4505540"/>
          </a:xfrm>
        </p:spPr>
        <p:txBody>
          <a:bodyPr>
            <a:normAutofit/>
          </a:bodyPr>
          <a:lstStyle/>
          <a:p>
            <a:pPr marL="0" indent="0" algn="l">
              <a:buNone/>
            </a:pPr>
            <a:r>
              <a:rPr lang="pl-PL" sz="2000" dirty="0">
                <a:latin typeface="Raleway" pitchFamily="2" charset="-18"/>
              </a:rPr>
              <a:t>Zapis kopii roboczej, wydruk i złożenie wniosku  </a:t>
            </a:r>
          </a:p>
          <a:p>
            <a:pPr algn="l"/>
            <a:r>
              <a:rPr lang="pl-PL" sz="2000" dirty="0">
                <a:latin typeface="Raleway" pitchFamily="2" charset="-18"/>
              </a:rPr>
              <a:t>Po wybraniu przycisku „</a:t>
            </a:r>
            <a:r>
              <a:rPr lang="pl-PL" sz="2000" b="1" dirty="0">
                <a:latin typeface="Raleway" pitchFamily="2" charset="-18"/>
              </a:rPr>
              <a:t>Drukuj</a:t>
            </a:r>
            <a:r>
              <a:rPr lang="pl-PL" sz="2000" dirty="0">
                <a:latin typeface="Raleway" pitchFamily="2" charset="-18"/>
              </a:rPr>
              <a:t>” na ekranie pojawi się podgląd wydruku. Mają Państwo możliwość wydrukowania dokumentu i/lub zapisania go na swoim komputerze. Po zapisaniu wniosku pojawia się kolejne okienko, gdzie poza zaznaczeniem „</a:t>
            </a:r>
            <a:r>
              <a:rPr lang="pl-PL" sz="2000" dirty="0" err="1">
                <a:latin typeface="Raleway" pitchFamily="2" charset="-18"/>
              </a:rPr>
              <a:t>checkboxa</a:t>
            </a:r>
            <a:r>
              <a:rPr lang="pl-PL" sz="2000" dirty="0">
                <a:latin typeface="Raleway" pitchFamily="2" charset="-18"/>
              </a:rPr>
              <a:t>” – „Wyślę podpisany wniosek tradycyjną pocztą lub dostarczę go w formie elektronicznej […]” należy kliknąć jeszcze przycisk „</a:t>
            </a:r>
            <a:r>
              <a:rPr lang="pl-PL" sz="2000" b="1" dirty="0">
                <a:latin typeface="Raleway" pitchFamily="2" charset="-18"/>
              </a:rPr>
              <a:t>Zaakceptuj i wyślij wniosek</a:t>
            </a:r>
            <a:r>
              <a:rPr lang="pl-PL" sz="2000" dirty="0">
                <a:latin typeface="Raleway" pitchFamily="2" charset="-18"/>
              </a:rPr>
              <a:t>”.</a:t>
            </a:r>
          </a:p>
          <a:p>
            <a:pPr marL="0" indent="0" algn="l">
              <a:buNone/>
            </a:pPr>
            <a:endParaRPr lang="pl-PL" sz="2000" dirty="0"/>
          </a:p>
          <a:p>
            <a:pPr marL="0" indent="0" algn="l">
              <a:buNone/>
            </a:pPr>
            <a:endParaRPr lang="pl-PL" sz="2000" dirty="0">
              <a:latin typeface="Raleway" pitchFamily="2" charset="-18"/>
            </a:endParaRPr>
          </a:p>
          <a:p>
            <a:pPr algn="l"/>
            <a:endParaRPr lang="pl-PL" sz="2000" dirty="0">
              <a:latin typeface="Raleway" pitchFamily="2" charset="-18"/>
              <a:cs typeface="Calibri" panose="020F0502020204030204" pitchFamily="34" charset="0"/>
            </a:endParaRPr>
          </a:p>
          <a:p>
            <a:pPr algn="l"/>
            <a:endParaRPr lang="pl-PL" sz="2000" dirty="0">
              <a:latin typeface="Raleway" pitchFamily="2" charset="-18"/>
              <a:cs typeface="Calibri" panose="020F0502020204030204" pitchFamily="34" charset="0"/>
            </a:endParaRPr>
          </a:p>
          <a:p>
            <a:pPr algn="l"/>
            <a:endParaRPr lang="pl-PL" sz="2000" dirty="0">
              <a:latin typeface="Raleway" pitchFamily="2" charset="-18"/>
            </a:endParaRPr>
          </a:p>
          <a:p>
            <a:pPr algn="l"/>
            <a:endParaRPr lang="pl-PL" sz="2000" dirty="0">
              <a:latin typeface="Raleway" pitchFamily="2" charset="-18"/>
            </a:endParaRPr>
          </a:p>
          <a:p>
            <a:pPr marL="0" indent="0" algn="l">
              <a:buNone/>
            </a:pPr>
            <a:endParaRPr lang="pl-PL" sz="2000" dirty="0">
              <a:latin typeface="Raleway" pitchFamily="2" charset="-18"/>
            </a:endParaRPr>
          </a:p>
          <a:p>
            <a:pPr marL="0" indent="0" algn="l">
              <a:buNone/>
            </a:pPr>
            <a:endParaRPr lang="pl-PL" sz="2400" dirty="0">
              <a:latin typeface="Raleway" pitchFamily="2" charset="-18"/>
            </a:endParaRPr>
          </a:p>
          <a:p>
            <a:pPr marL="0" indent="0" algn="l">
              <a:buNone/>
            </a:pPr>
            <a:endParaRPr lang="pl-PL" sz="2400" dirty="0">
              <a:latin typeface="Raleway" pitchFamily="2" charset="-18"/>
            </a:endParaRPr>
          </a:p>
          <a:p>
            <a:pPr algn="l"/>
            <a:endParaRPr lang="pl-PL" dirty="0">
              <a:latin typeface="Raleway" pitchFamily="2" charset="-18"/>
              <a:cs typeface="Arial" panose="020B0604020202020204" pitchFamily="34" charset="0"/>
            </a:endParaRPr>
          </a:p>
        </p:txBody>
      </p:sp>
      <p:pic>
        <p:nvPicPr>
          <p:cNvPr id="5" name="Obraz 4">
            <a:extLst>
              <a:ext uri="{FF2B5EF4-FFF2-40B4-BE49-F238E27FC236}">
                <a16:creationId xmlns:a16="http://schemas.microsoft.com/office/drawing/2014/main" id="{F4C4B80E-AE5A-487C-1190-CE888205B992}"/>
              </a:ext>
            </a:extLst>
          </p:cNvPr>
          <p:cNvPicPr>
            <a:picLocks noChangeAspect="1"/>
          </p:cNvPicPr>
          <p:nvPr/>
        </p:nvPicPr>
        <p:blipFill>
          <a:blip r:embed="rId2"/>
          <a:stretch>
            <a:fillRect/>
          </a:stretch>
        </p:blipFill>
        <p:spPr>
          <a:xfrm>
            <a:off x="1984811" y="4374533"/>
            <a:ext cx="8300671" cy="2157317"/>
          </a:xfrm>
          <a:prstGeom prst="rect">
            <a:avLst/>
          </a:prstGeom>
        </p:spPr>
      </p:pic>
      <p:pic>
        <p:nvPicPr>
          <p:cNvPr id="4" name="Obraz 3">
            <a:extLst>
              <a:ext uri="{FF2B5EF4-FFF2-40B4-BE49-F238E27FC236}">
                <a16:creationId xmlns:a16="http://schemas.microsoft.com/office/drawing/2014/main" id="{3E3D23BB-739A-1572-AAA5-EFD59FC1C611}"/>
              </a:ext>
            </a:extLst>
          </p:cNvPr>
          <p:cNvPicPr>
            <a:picLocks noChangeAspect="1"/>
          </p:cNvPicPr>
          <p:nvPr/>
        </p:nvPicPr>
        <p:blipFill>
          <a:blip r:embed="rId3"/>
          <a:stretch>
            <a:fillRect/>
          </a:stretch>
        </p:blipFill>
        <p:spPr>
          <a:xfrm>
            <a:off x="23446" y="0"/>
            <a:ext cx="1500554" cy="1570892"/>
          </a:xfrm>
          <a:prstGeom prst="rect">
            <a:avLst/>
          </a:prstGeom>
        </p:spPr>
      </p:pic>
    </p:spTree>
    <p:extLst>
      <p:ext uri="{BB962C8B-B14F-4D97-AF65-F5344CB8AC3E}">
        <p14:creationId xmlns:p14="http://schemas.microsoft.com/office/powerpoint/2010/main" val="6507226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563148" y="2096596"/>
            <a:ext cx="9065703" cy="4505540"/>
          </a:xfrm>
        </p:spPr>
        <p:txBody>
          <a:bodyPr>
            <a:normAutofit/>
          </a:bodyPr>
          <a:lstStyle/>
          <a:p>
            <a:pPr marL="0" indent="0" algn="l">
              <a:buNone/>
            </a:pPr>
            <a:r>
              <a:rPr lang="pl-PL" sz="2000" dirty="0">
                <a:latin typeface="Raleway" pitchFamily="2" charset="-18"/>
              </a:rPr>
              <a:t>Zapis kopii roboczej, wydruk i złożenie wniosku  </a:t>
            </a:r>
          </a:p>
          <a:p>
            <a:pPr marL="0" indent="0" algn="l">
              <a:buNone/>
            </a:pPr>
            <a:endParaRPr lang="pl-PL" sz="2000" dirty="0"/>
          </a:p>
          <a:p>
            <a:pPr marL="0" indent="0" algn="l">
              <a:buNone/>
            </a:pPr>
            <a:r>
              <a:rPr lang="pl-PL" sz="2000" dirty="0">
                <a:latin typeface="Raleway" pitchFamily="2" charset="-18"/>
              </a:rPr>
              <a:t>Po prawidłowym złożeniu wniosku pojawi się </a:t>
            </a:r>
          </a:p>
          <a:p>
            <a:pPr marL="0" indent="0" algn="l">
              <a:buNone/>
            </a:pPr>
            <a:r>
              <a:rPr lang="pl-PL" sz="2000" dirty="0">
                <a:latin typeface="Raleway" pitchFamily="2" charset="-18"/>
              </a:rPr>
              <a:t>komunikat potwierdzający wysłanie wniosku.</a:t>
            </a:r>
          </a:p>
          <a:p>
            <a:pPr marL="0" indent="0" algn="l">
              <a:buNone/>
            </a:pPr>
            <a:r>
              <a:rPr lang="pl-PL" sz="2000" dirty="0">
                <a:latin typeface="Raleway" pitchFamily="2" charset="-18"/>
              </a:rPr>
              <a:t>Wniosek otrzyma również swój </a:t>
            </a:r>
            <a:r>
              <a:rPr lang="pl-PL" sz="2000" b="1" dirty="0">
                <a:latin typeface="Raleway" pitchFamily="2" charset="-18"/>
              </a:rPr>
              <a:t>numer</a:t>
            </a:r>
            <a:r>
              <a:rPr lang="pl-PL" sz="2000" dirty="0">
                <a:latin typeface="Raleway" pitchFamily="2" charset="-18"/>
              </a:rPr>
              <a:t>. </a:t>
            </a:r>
          </a:p>
          <a:p>
            <a:pPr marL="0" indent="0" algn="l">
              <a:buNone/>
            </a:pPr>
            <a:r>
              <a:rPr lang="pl-PL" sz="2000" dirty="0">
                <a:latin typeface="Raleway" pitchFamily="2" charset="-18"/>
              </a:rPr>
              <a:t>W okienku należy wybrać przycisk „OK”, który zmieni status wniosku na wysłany.</a:t>
            </a:r>
          </a:p>
          <a:p>
            <a:pPr marL="0" indent="0">
              <a:buNone/>
            </a:pPr>
            <a:endParaRPr lang="pl-PL" sz="2000" dirty="0"/>
          </a:p>
          <a:p>
            <a:pPr marL="0" indent="0">
              <a:buNone/>
            </a:pPr>
            <a:endParaRPr lang="pl-PL" sz="2000" dirty="0"/>
          </a:p>
          <a:p>
            <a:pPr marL="0" indent="0">
              <a:buNone/>
            </a:pPr>
            <a:endParaRPr lang="pl-PL" sz="2000" dirty="0"/>
          </a:p>
          <a:p>
            <a:pPr marL="0" indent="0" algn="l">
              <a:buNone/>
            </a:pPr>
            <a:endParaRPr lang="pl-PL" sz="2000" dirty="0"/>
          </a:p>
          <a:p>
            <a:pPr marL="0" indent="0" algn="l">
              <a:buNone/>
            </a:pPr>
            <a:endParaRPr lang="pl-PL" sz="2000" dirty="0">
              <a:latin typeface="Raleway" pitchFamily="2" charset="-18"/>
            </a:endParaRPr>
          </a:p>
          <a:p>
            <a:pPr algn="l"/>
            <a:endParaRPr lang="pl-PL" sz="2000" dirty="0">
              <a:latin typeface="Raleway" pitchFamily="2" charset="-18"/>
              <a:cs typeface="Calibri" panose="020F0502020204030204" pitchFamily="34" charset="0"/>
            </a:endParaRPr>
          </a:p>
          <a:p>
            <a:pPr algn="l"/>
            <a:endParaRPr lang="pl-PL" sz="2000" dirty="0">
              <a:latin typeface="Raleway" pitchFamily="2" charset="-18"/>
              <a:cs typeface="Calibri" panose="020F0502020204030204" pitchFamily="34" charset="0"/>
            </a:endParaRPr>
          </a:p>
          <a:p>
            <a:pPr algn="l"/>
            <a:endParaRPr lang="pl-PL" sz="2000" dirty="0">
              <a:latin typeface="Raleway" pitchFamily="2" charset="-18"/>
            </a:endParaRPr>
          </a:p>
          <a:p>
            <a:pPr algn="l"/>
            <a:endParaRPr lang="pl-PL" sz="2000" dirty="0">
              <a:latin typeface="Raleway" pitchFamily="2" charset="-18"/>
            </a:endParaRPr>
          </a:p>
          <a:p>
            <a:pPr marL="0" indent="0" algn="l">
              <a:buNone/>
            </a:pPr>
            <a:endParaRPr lang="pl-PL" sz="2000" dirty="0">
              <a:latin typeface="Raleway" pitchFamily="2" charset="-18"/>
            </a:endParaRPr>
          </a:p>
          <a:p>
            <a:pPr marL="0" indent="0" algn="l">
              <a:buNone/>
            </a:pPr>
            <a:endParaRPr lang="pl-PL" sz="2400" dirty="0">
              <a:latin typeface="Raleway" pitchFamily="2" charset="-18"/>
            </a:endParaRPr>
          </a:p>
          <a:p>
            <a:pPr marL="0" indent="0" algn="l">
              <a:buNone/>
            </a:pPr>
            <a:endParaRPr lang="pl-PL" sz="2400" dirty="0">
              <a:latin typeface="Raleway" pitchFamily="2" charset="-18"/>
            </a:endParaRPr>
          </a:p>
          <a:p>
            <a:pPr algn="l"/>
            <a:endParaRPr lang="pl-PL" dirty="0">
              <a:latin typeface="Raleway" pitchFamily="2" charset="-18"/>
              <a:cs typeface="Arial" panose="020B0604020202020204" pitchFamily="34" charset="0"/>
            </a:endParaRPr>
          </a:p>
        </p:txBody>
      </p:sp>
      <p:pic>
        <p:nvPicPr>
          <p:cNvPr id="10" name="Obraz 9">
            <a:extLst>
              <a:ext uri="{FF2B5EF4-FFF2-40B4-BE49-F238E27FC236}">
                <a16:creationId xmlns:a16="http://schemas.microsoft.com/office/drawing/2014/main" id="{B8881FA7-60C2-4EAC-BF2A-B402D0DC0FA3}"/>
              </a:ext>
            </a:extLst>
          </p:cNvPr>
          <p:cNvPicPr>
            <a:picLocks noChangeAspect="1"/>
          </p:cNvPicPr>
          <p:nvPr/>
        </p:nvPicPr>
        <p:blipFill>
          <a:blip r:embed="rId2"/>
          <a:stretch>
            <a:fillRect/>
          </a:stretch>
        </p:blipFill>
        <p:spPr>
          <a:xfrm>
            <a:off x="7395097" y="2836985"/>
            <a:ext cx="3526185" cy="1015877"/>
          </a:xfrm>
          <a:prstGeom prst="rect">
            <a:avLst/>
          </a:prstGeom>
        </p:spPr>
      </p:pic>
      <p:pic>
        <p:nvPicPr>
          <p:cNvPr id="12" name="Obraz 11">
            <a:extLst>
              <a:ext uri="{FF2B5EF4-FFF2-40B4-BE49-F238E27FC236}">
                <a16:creationId xmlns:a16="http://schemas.microsoft.com/office/drawing/2014/main" id="{F1375E34-C404-D2AB-3D2C-FA2251B0FDC8}"/>
              </a:ext>
            </a:extLst>
          </p:cNvPr>
          <p:cNvPicPr>
            <a:picLocks noChangeAspect="1"/>
          </p:cNvPicPr>
          <p:nvPr/>
        </p:nvPicPr>
        <p:blipFill>
          <a:blip r:embed="rId3"/>
          <a:stretch>
            <a:fillRect/>
          </a:stretch>
        </p:blipFill>
        <p:spPr>
          <a:xfrm>
            <a:off x="1477108" y="4907700"/>
            <a:ext cx="8270264" cy="1793414"/>
          </a:xfrm>
          <a:prstGeom prst="rect">
            <a:avLst/>
          </a:prstGeom>
        </p:spPr>
      </p:pic>
      <p:pic>
        <p:nvPicPr>
          <p:cNvPr id="4" name="Obraz 3">
            <a:extLst>
              <a:ext uri="{FF2B5EF4-FFF2-40B4-BE49-F238E27FC236}">
                <a16:creationId xmlns:a16="http://schemas.microsoft.com/office/drawing/2014/main" id="{1CD3E033-4C24-A7BC-652B-35E75702DE89}"/>
              </a:ext>
            </a:extLst>
          </p:cNvPr>
          <p:cNvPicPr>
            <a:picLocks noChangeAspect="1"/>
          </p:cNvPicPr>
          <p:nvPr/>
        </p:nvPicPr>
        <p:blipFill>
          <a:blip r:embed="rId4"/>
          <a:stretch>
            <a:fillRect/>
          </a:stretch>
        </p:blipFill>
        <p:spPr>
          <a:xfrm>
            <a:off x="23446" y="0"/>
            <a:ext cx="1500554" cy="1570892"/>
          </a:xfrm>
          <a:prstGeom prst="rect">
            <a:avLst/>
          </a:prstGeom>
        </p:spPr>
      </p:pic>
    </p:spTree>
    <p:extLst>
      <p:ext uri="{BB962C8B-B14F-4D97-AF65-F5344CB8AC3E}">
        <p14:creationId xmlns:p14="http://schemas.microsoft.com/office/powerpoint/2010/main" val="14649640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563148" y="2096596"/>
            <a:ext cx="9065703" cy="4505540"/>
          </a:xfrm>
        </p:spPr>
        <p:txBody>
          <a:bodyPr>
            <a:normAutofit/>
          </a:bodyPr>
          <a:lstStyle/>
          <a:p>
            <a:pPr marL="0" indent="0" algn="l">
              <a:buNone/>
            </a:pPr>
            <a:r>
              <a:rPr lang="pl-PL" sz="2000" dirty="0">
                <a:latin typeface="Raleway" pitchFamily="2" charset="-18"/>
              </a:rPr>
              <a:t>Zapis kopii roboczej, wydruk i złożenie wniosku  </a:t>
            </a:r>
          </a:p>
          <a:p>
            <a:pPr marL="0" indent="0" algn="l">
              <a:buNone/>
            </a:pPr>
            <a:endParaRPr lang="pl-PL" sz="2000" dirty="0"/>
          </a:p>
          <a:p>
            <a:pPr marL="0" indent="0" algn="l">
              <a:buNone/>
            </a:pPr>
            <a:r>
              <a:rPr lang="pl-PL" sz="2000" dirty="0">
                <a:latin typeface="Raleway" pitchFamily="2" charset="-18"/>
              </a:rPr>
              <a:t>Pozostałe przyciski</a:t>
            </a:r>
          </a:p>
          <a:p>
            <a:pPr marL="457200" indent="-457200" algn="l">
              <a:buAutoNum type="arabicPeriod"/>
            </a:pPr>
            <a:r>
              <a:rPr lang="pl-PL" sz="2000" dirty="0">
                <a:latin typeface="Raleway" pitchFamily="2" charset="-18"/>
              </a:rPr>
              <a:t>Przycisk „</a:t>
            </a:r>
            <a:r>
              <a:rPr lang="pl-PL" sz="2000" b="1" dirty="0">
                <a:latin typeface="Raleway" pitchFamily="2" charset="-18"/>
              </a:rPr>
              <a:t>Powrót</a:t>
            </a:r>
            <a:r>
              <a:rPr lang="pl-PL" sz="2000" dirty="0">
                <a:latin typeface="Raleway" pitchFamily="2" charset="-18"/>
              </a:rPr>
              <a:t>” przekierowuje do zakładki „Wnioski” bez zapisania zmian wprowadzonych we wniosku. Jeżeli chcą Państwo zapisać zmiany wprowadzone we wniosku, należy kliknąć przycisk „Zapisz kopię roboczą”.</a:t>
            </a:r>
          </a:p>
          <a:p>
            <a:pPr marL="457200" indent="-457200" algn="l">
              <a:buAutoNum type="arabicPeriod"/>
            </a:pPr>
            <a:r>
              <a:rPr lang="pl-PL" sz="2000" dirty="0">
                <a:latin typeface="Raleway" pitchFamily="2" charset="-18"/>
              </a:rPr>
              <a:t>Przycisk „</a:t>
            </a:r>
            <a:r>
              <a:rPr lang="pl-PL" sz="2000" b="1" dirty="0">
                <a:latin typeface="Raleway" pitchFamily="2" charset="-18"/>
              </a:rPr>
              <a:t>Odrzuć</a:t>
            </a:r>
            <a:r>
              <a:rPr lang="pl-PL" sz="2000" dirty="0">
                <a:latin typeface="Raleway" pitchFamily="2" charset="-18"/>
              </a:rPr>
              <a:t>” służy do kasowania wniosku. Wniosek może zostać skasowany przez cały czas trwania naboru. Prosimy o przemyślane stosowanie tego przycisku.</a:t>
            </a:r>
          </a:p>
          <a:p>
            <a:pPr marL="0" indent="0">
              <a:buNone/>
            </a:pPr>
            <a:endParaRPr lang="pl-PL" sz="2000" dirty="0"/>
          </a:p>
          <a:p>
            <a:pPr marL="0" indent="0">
              <a:buNone/>
            </a:pPr>
            <a:endParaRPr lang="pl-PL" sz="2000" dirty="0"/>
          </a:p>
          <a:p>
            <a:pPr marL="0" indent="0">
              <a:buNone/>
            </a:pPr>
            <a:endParaRPr lang="pl-PL" sz="2000" dirty="0"/>
          </a:p>
          <a:p>
            <a:pPr marL="0" indent="0" algn="l">
              <a:buNone/>
            </a:pPr>
            <a:endParaRPr lang="pl-PL" sz="2000" dirty="0"/>
          </a:p>
          <a:p>
            <a:pPr marL="0" indent="0" algn="l">
              <a:buNone/>
            </a:pPr>
            <a:endParaRPr lang="pl-PL" sz="2000" dirty="0">
              <a:latin typeface="Raleway" pitchFamily="2" charset="-18"/>
            </a:endParaRPr>
          </a:p>
          <a:p>
            <a:pPr algn="l"/>
            <a:endParaRPr lang="pl-PL" sz="2000" dirty="0">
              <a:latin typeface="Raleway" pitchFamily="2" charset="-18"/>
              <a:cs typeface="Calibri" panose="020F0502020204030204" pitchFamily="34" charset="0"/>
            </a:endParaRPr>
          </a:p>
          <a:p>
            <a:pPr algn="l"/>
            <a:endParaRPr lang="pl-PL" sz="2000" dirty="0">
              <a:latin typeface="Raleway" pitchFamily="2" charset="-18"/>
              <a:cs typeface="Calibri" panose="020F0502020204030204" pitchFamily="34" charset="0"/>
            </a:endParaRPr>
          </a:p>
          <a:p>
            <a:pPr algn="l"/>
            <a:endParaRPr lang="pl-PL" sz="2000" dirty="0">
              <a:latin typeface="Raleway" pitchFamily="2" charset="-18"/>
            </a:endParaRPr>
          </a:p>
          <a:p>
            <a:pPr algn="l"/>
            <a:endParaRPr lang="pl-PL" sz="2000" dirty="0">
              <a:latin typeface="Raleway" pitchFamily="2" charset="-18"/>
            </a:endParaRPr>
          </a:p>
          <a:p>
            <a:pPr marL="0" indent="0" algn="l">
              <a:buNone/>
            </a:pPr>
            <a:endParaRPr lang="pl-PL" sz="2000" dirty="0">
              <a:latin typeface="Raleway" pitchFamily="2" charset="-18"/>
            </a:endParaRPr>
          </a:p>
          <a:p>
            <a:pPr marL="0" indent="0" algn="l">
              <a:buNone/>
            </a:pPr>
            <a:endParaRPr lang="pl-PL" sz="2400" dirty="0">
              <a:latin typeface="Raleway" pitchFamily="2" charset="-18"/>
            </a:endParaRPr>
          </a:p>
          <a:p>
            <a:pPr marL="0" indent="0" algn="l">
              <a:buNone/>
            </a:pPr>
            <a:endParaRPr lang="pl-PL" sz="2400" dirty="0">
              <a:latin typeface="Raleway" pitchFamily="2" charset="-18"/>
            </a:endParaRPr>
          </a:p>
          <a:p>
            <a:pPr algn="l"/>
            <a:endParaRPr lang="pl-PL" dirty="0">
              <a:latin typeface="Raleway" pitchFamily="2" charset="-18"/>
              <a:cs typeface="Arial" panose="020B0604020202020204" pitchFamily="34" charset="0"/>
            </a:endParaRPr>
          </a:p>
        </p:txBody>
      </p:sp>
      <p:pic>
        <p:nvPicPr>
          <p:cNvPr id="4" name="Obraz 3">
            <a:extLst>
              <a:ext uri="{FF2B5EF4-FFF2-40B4-BE49-F238E27FC236}">
                <a16:creationId xmlns:a16="http://schemas.microsoft.com/office/drawing/2014/main" id="{BBC631D4-8B6E-D87D-1FC7-FB3F4685CA0D}"/>
              </a:ext>
            </a:extLst>
          </p:cNvPr>
          <p:cNvPicPr>
            <a:picLocks noChangeAspect="1"/>
          </p:cNvPicPr>
          <p:nvPr/>
        </p:nvPicPr>
        <p:blipFill>
          <a:blip r:embed="rId2"/>
          <a:stretch>
            <a:fillRect/>
          </a:stretch>
        </p:blipFill>
        <p:spPr>
          <a:xfrm>
            <a:off x="23446" y="0"/>
            <a:ext cx="1500554" cy="1570892"/>
          </a:xfrm>
          <a:prstGeom prst="rect">
            <a:avLst/>
          </a:prstGeom>
        </p:spPr>
      </p:pic>
    </p:spTree>
    <p:extLst>
      <p:ext uri="{BB962C8B-B14F-4D97-AF65-F5344CB8AC3E}">
        <p14:creationId xmlns:p14="http://schemas.microsoft.com/office/powerpoint/2010/main" val="2712185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21ACBB-E5F9-6AE3-42B0-08A0AF282B59}"/>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EC91864F-EF5D-4785-5566-13DEEEA280E1}"/>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F416A3D7-805D-3D09-6B9E-508A65ED7E19}"/>
              </a:ext>
            </a:extLst>
          </p:cNvPr>
          <p:cNvSpPr>
            <a:spLocks noGrp="1"/>
          </p:cNvSpPr>
          <p:nvPr>
            <p:ph type="subTitle" idx="1"/>
          </p:nvPr>
        </p:nvSpPr>
        <p:spPr>
          <a:xfrm>
            <a:off x="1400908" y="1863969"/>
            <a:ext cx="9267092" cy="4199480"/>
          </a:xfrm>
        </p:spPr>
        <p:txBody>
          <a:bodyPr>
            <a:normAutofit fontScale="25000" lnSpcReduction="20000"/>
          </a:bodyPr>
          <a:lstStyle/>
          <a:p>
            <a:pPr marL="0" indent="0" algn="l">
              <a:buNone/>
            </a:pPr>
            <a:r>
              <a:rPr lang="pl-PL" sz="9600" dirty="0">
                <a:effectLst/>
                <a:latin typeface="Raleway" pitchFamily="2" charset="-18"/>
                <a:ea typeface="Times New Roman" panose="02020603050405020304" pitchFamily="18" charset="0"/>
                <a:cs typeface="Calibri" panose="020F0502020204030204" pitchFamily="34" charset="0"/>
              </a:rPr>
              <a:t>Po złożeniu wniosku w generatorze wniosków, należy go:</a:t>
            </a:r>
          </a:p>
          <a:p>
            <a:pPr marL="0" indent="0" algn="l">
              <a:buNone/>
            </a:pPr>
            <a:r>
              <a:rPr lang="pl-PL" sz="9600" dirty="0">
                <a:latin typeface="Raleway" pitchFamily="2" charset="-18"/>
                <a:ea typeface="Times New Roman" panose="02020603050405020304" pitchFamily="18" charset="0"/>
                <a:cs typeface="Calibri" panose="020F0502020204030204" pitchFamily="34" charset="0"/>
              </a:rPr>
              <a:t>-</a:t>
            </a:r>
            <a:r>
              <a:rPr lang="pl-PL" sz="9600" dirty="0">
                <a:effectLst/>
                <a:latin typeface="Raleway" pitchFamily="2" charset="-18"/>
                <a:ea typeface="Times New Roman" panose="02020603050405020304" pitchFamily="18" charset="0"/>
                <a:cs typeface="Calibri" panose="020F0502020204030204" pitchFamily="34" charset="0"/>
              </a:rPr>
              <a:t> wydrukować, opieczętować, podpisać oraz </a:t>
            </a:r>
            <a:r>
              <a:rPr lang="pl-PL" sz="9600" b="1" dirty="0">
                <a:effectLst/>
                <a:latin typeface="Raleway" pitchFamily="2" charset="-18"/>
                <a:ea typeface="Times New Roman" panose="02020603050405020304" pitchFamily="18" charset="0"/>
                <a:cs typeface="Calibri" panose="020F0502020204030204" pitchFamily="34" charset="0"/>
              </a:rPr>
              <a:t>przesłać tradycyjną pocztą </a:t>
            </a:r>
            <a:r>
              <a:rPr lang="pl-PL" sz="9600" dirty="0">
                <a:effectLst/>
                <a:latin typeface="Raleway" pitchFamily="2" charset="-18"/>
                <a:ea typeface="Times New Roman" panose="02020603050405020304" pitchFamily="18" charset="0"/>
                <a:cs typeface="Calibri" panose="020F0502020204030204" pitchFamily="34" charset="0"/>
              </a:rPr>
              <a:t>na adres Instytutu Książki w Krakowie: </a:t>
            </a:r>
          </a:p>
          <a:p>
            <a:pPr marL="0" indent="0" algn="l">
              <a:buNone/>
            </a:pPr>
            <a:r>
              <a:rPr lang="pl-PL" sz="9600" dirty="0">
                <a:effectLst/>
                <a:latin typeface="Raleway" pitchFamily="2" charset="-18"/>
                <a:ea typeface="Times New Roman" panose="02020603050405020304" pitchFamily="18" charset="0"/>
                <a:cs typeface="Calibri" panose="020F0502020204030204" pitchFamily="34" charset="0"/>
              </a:rPr>
              <a:t>ul. Wróblewskiego 6, 31-148 Kraków</a:t>
            </a:r>
          </a:p>
          <a:p>
            <a:pPr algn="l"/>
            <a:r>
              <a:rPr lang="pl-PL" sz="9600" dirty="0">
                <a:latin typeface="Raleway" pitchFamily="2" charset="-18"/>
                <a:ea typeface="Times New Roman" panose="02020603050405020304" pitchFamily="18" charset="0"/>
                <a:cs typeface="Calibri" panose="020F0502020204030204" pitchFamily="34" charset="0"/>
              </a:rPr>
              <a:t>- lub </a:t>
            </a:r>
            <a:r>
              <a:rPr lang="pl-PL" sz="9600" b="1" dirty="0">
                <a:latin typeface="Raleway" pitchFamily="2" charset="-18"/>
                <a:ea typeface="Times New Roman" panose="02020603050405020304" pitchFamily="18" charset="0"/>
                <a:cs typeface="Calibri" panose="020F0502020204030204" pitchFamily="34" charset="0"/>
              </a:rPr>
              <a:t>dostarczyć </a:t>
            </a:r>
            <a:r>
              <a:rPr lang="pl-PL" sz="9600" b="1" dirty="0">
                <a:latin typeface="Raleway" pitchFamily="2" charset="-18"/>
              </a:rPr>
              <a:t>go elektronicznie </a:t>
            </a:r>
            <a:r>
              <a:rPr lang="pl-PL" sz="9600" b="0" i="0" u="none" strike="noStrike" baseline="0" dirty="0">
                <a:latin typeface="Raleway" pitchFamily="2" charset="-18"/>
              </a:rPr>
              <a:t>opatrzonego podpisem kwalifikowanym lub podpisem zaufanym na adres skrzynki </a:t>
            </a:r>
            <a:r>
              <a:rPr lang="pl-PL" sz="9600" b="0" i="0" u="none" strike="noStrike" baseline="0" dirty="0" err="1">
                <a:latin typeface="Raleway" pitchFamily="2" charset="-18"/>
              </a:rPr>
              <a:t>ePUAP</a:t>
            </a:r>
            <a:r>
              <a:rPr lang="pl-PL" sz="9600" b="0" i="0" u="none" strike="noStrike" baseline="0" dirty="0">
                <a:latin typeface="Raleway" pitchFamily="2" charset="-18"/>
              </a:rPr>
              <a:t> Instytutu Książki: </a:t>
            </a:r>
            <a:r>
              <a:rPr lang="pl-PL" sz="9600" b="1" i="0" u="none" strike="noStrike" baseline="0" dirty="0">
                <a:latin typeface="Raleway" pitchFamily="2" charset="-18"/>
              </a:rPr>
              <a:t>/INSTYTUTKSIAZKI/</a:t>
            </a:r>
            <a:r>
              <a:rPr lang="pl-PL" sz="9600" b="1" i="0" u="none" strike="noStrike" baseline="0" dirty="0" err="1">
                <a:latin typeface="Raleway" pitchFamily="2" charset="-18"/>
              </a:rPr>
              <a:t>SkrytkaESP</a:t>
            </a:r>
            <a:r>
              <a:rPr lang="pl-PL" sz="9600" b="1" i="0" u="none" strike="noStrike" baseline="0" dirty="0">
                <a:latin typeface="Raleway" pitchFamily="2" charset="-18"/>
              </a:rPr>
              <a:t> </a:t>
            </a:r>
            <a:r>
              <a:rPr lang="pl-PL" sz="9600" dirty="0">
                <a:latin typeface="Raleway" pitchFamily="2" charset="-18"/>
              </a:rPr>
              <a:t>lub na adres skrzynki E-Doręczeń Instytutu Książki: AE:PL-76111-71126-EDBTI-33/INSTYTUTKSIAZKI/, </a:t>
            </a:r>
            <a:r>
              <a:rPr lang="pl-PL" sz="9600" b="0" i="0" u="none" strike="noStrike" baseline="0" dirty="0">
                <a:latin typeface="Raleway" pitchFamily="2" charset="-18"/>
              </a:rPr>
              <a:t>zasady przesyłania plików dostarczanych elektronicznie opatrzonych podpisem kwalifikowanym lub podpisem zaufanym określa Załącznik nr 4 do regulaminu</a:t>
            </a:r>
            <a:endParaRPr lang="pl-PL" sz="9600" dirty="0">
              <a:latin typeface="Raleway" pitchFamily="2" charset="-18"/>
              <a:ea typeface="Times New Roman" panose="02020603050405020304" pitchFamily="18" charset="0"/>
              <a:cs typeface="Calibri" panose="020F0502020204030204" pitchFamily="34" charset="0"/>
            </a:endParaRPr>
          </a:p>
          <a:p>
            <a:pPr marL="0" indent="0" algn="l">
              <a:buNone/>
            </a:pPr>
            <a:endParaRPr lang="pl-PL" dirty="0">
              <a:ea typeface="Times New Roman" panose="02020603050405020304" pitchFamily="18" charset="0"/>
              <a:cs typeface="Calibri" panose="020F0502020204030204" pitchFamily="34" charset="0"/>
            </a:endParaRPr>
          </a:p>
          <a:p>
            <a:pPr marL="0" indent="0" algn="l">
              <a:buNone/>
            </a:pPr>
            <a:endParaRPr lang="pl-PL" sz="2400" dirty="0">
              <a:effectLst/>
              <a:ea typeface="Times New Roman" panose="02020603050405020304" pitchFamily="18" charset="0"/>
              <a:cs typeface="Calibri" panose="020F0502020204030204" pitchFamily="34" charset="0"/>
            </a:endParaRPr>
          </a:p>
          <a:p>
            <a:pPr algn="l"/>
            <a:endParaRPr lang="pl-PL" dirty="0">
              <a:latin typeface="Arial" panose="020B0604020202020204" pitchFamily="34" charset="0"/>
              <a:cs typeface="Arial" panose="020B0604020202020204" pitchFamily="34" charset="0"/>
            </a:endParaRPr>
          </a:p>
        </p:txBody>
      </p:sp>
      <p:pic>
        <p:nvPicPr>
          <p:cNvPr id="4" name="Obraz 3">
            <a:extLst>
              <a:ext uri="{FF2B5EF4-FFF2-40B4-BE49-F238E27FC236}">
                <a16:creationId xmlns:a16="http://schemas.microsoft.com/office/drawing/2014/main" id="{6621ABAA-D9DF-36F5-41B0-8A748DD1DA26}"/>
              </a:ext>
            </a:extLst>
          </p:cNvPr>
          <p:cNvPicPr>
            <a:picLocks noChangeAspect="1"/>
          </p:cNvPicPr>
          <p:nvPr/>
        </p:nvPicPr>
        <p:blipFill>
          <a:blip r:embed="rId2"/>
          <a:stretch>
            <a:fillRect/>
          </a:stretch>
        </p:blipFill>
        <p:spPr>
          <a:xfrm>
            <a:off x="23446" y="0"/>
            <a:ext cx="1500554" cy="1570892"/>
          </a:xfrm>
          <a:prstGeom prst="rect">
            <a:avLst/>
          </a:prstGeom>
        </p:spPr>
      </p:pic>
    </p:spTree>
    <p:extLst>
      <p:ext uri="{BB962C8B-B14F-4D97-AF65-F5344CB8AC3E}">
        <p14:creationId xmlns:p14="http://schemas.microsoft.com/office/powerpoint/2010/main" val="4939766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563148" y="2096596"/>
            <a:ext cx="9065703" cy="4505540"/>
          </a:xfrm>
        </p:spPr>
        <p:txBody>
          <a:bodyPr>
            <a:normAutofit/>
          </a:bodyPr>
          <a:lstStyle/>
          <a:p>
            <a:pPr marL="0" indent="0" algn="l">
              <a:buNone/>
            </a:pPr>
            <a:r>
              <a:rPr lang="pl-PL" sz="1800" dirty="0">
                <a:latin typeface="Raleway" pitchFamily="2" charset="-18"/>
              </a:rPr>
              <a:t>Dokładne informacje zasad przyznawania dofinansowania, przebiegu konkursu oraz zobowiązań beneficjentów znajdują się w Regulaminie konkursu dostępnym na stronie internetowej Instytutu Książki: www.instytutksiazki.pl </a:t>
            </a:r>
          </a:p>
          <a:p>
            <a:pPr marL="0" indent="0" algn="l">
              <a:buNone/>
            </a:pPr>
            <a:br>
              <a:rPr lang="pl-PL" sz="1800" dirty="0">
                <a:latin typeface="Raleway" pitchFamily="2" charset="-18"/>
              </a:rPr>
            </a:br>
            <a:endParaRPr lang="pl-PL" sz="1200" dirty="0">
              <a:latin typeface="Raleway" pitchFamily="2" charset="-18"/>
            </a:endParaRPr>
          </a:p>
          <a:p>
            <a:pPr marL="0" indent="0" algn="l">
              <a:buNone/>
            </a:pPr>
            <a:r>
              <a:rPr lang="pl-PL" sz="1200" dirty="0">
                <a:latin typeface="Raleway" pitchFamily="2" charset="-18"/>
              </a:rPr>
              <a:t>Informacji o konkursie udzielają:</a:t>
            </a:r>
          </a:p>
          <a:p>
            <a:pPr algn="l"/>
            <a:r>
              <a:rPr lang="pl-PL" sz="1200" dirty="0">
                <a:latin typeface="Raleway" pitchFamily="2" charset="-18"/>
              </a:rPr>
              <a:t>Beata Najbar-Kołodziej, Kierowniczka Biura Projektów Specjalnych</a:t>
            </a:r>
          </a:p>
          <a:p>
            <a:pPr algn="l"/>
            <a:r>
              <a:rPr lang="pl-PL" sz="1200" dirty="0">
                <a:latin typeface="Raleway" pitchFamily="2" charset="-18"/>
              </a:rPr>
              <a:t>509 868 356 | </a:t>
            </a:r>
            <a:r>
              <a:rPr lang="pl-PL" sz="1200" u="sng" dirty="0">
                <a:latin typeface="Raleway" pitchFamily="2" charset="-18"/>
              </a:rPr>
              <a:t>b.najbar-kolodziej@instytutksiazki.pl</a:t>
            </a:r>
          </a:p>
          <a:p>
            <a:pPr algn="l"/>
            <a:endParaRPr lang="pl-PL" sz="1200" dirty="0">
              <a:latin typeface="Raleway" pitchFamily="2" charset="-18"/>
            </a:endParaRPr>
          </a:p>
          <a:p>
            <a:pPr algn="l"/>
            <a:r>
              <a:rPr lang="pl-PL" sz="1200" dirty="0">
                <a:latin typeface="Raleway" pitchFamily="2" charset="-18"/>
              </a:rPr>
              <a:t>Karolina Zając, Specjalista ds. projektów Specjalnych</a:t>
            </a:r>
          </a:p>
          <a:p>
            <a:pPr algn="l"/>
            <a:r>
              <a:rPr lang="pl-PL" sz="1200" dirty="0">
                <a:latin typeface="Raleway" pitchFamily="2" charset="-18"/>
              </a:rPr>
              <a:t>509 868 279 | </a:t>
            </a:r>
            <a:r>
              <a:rPr lang="pl-PL" sz="1200" u="sng" dirty="0">
                <a:latin typeface="Raleway" pitchFamily="2" charset="-18"/>
              </a:rPr>
              <a:t>k.zajac@instytutksiazki.pl</a:t>
            </a:r>
          </a:p>
          <a:p>
            <a:pPr algn="l"/>
            <a:endParaRPr lang="pl-PL" sz="1200" dirty="0">
              <a:latin typeface="Raleway" pitchFamily="2" charset="-18"/>
            </a:endParaRPr>
          </a:p>
          <a:p>
            <a:pPr algn="l"/>
            <a:r>
              <a:rPr lang="pl-PL" sz="1200" dirty="0">
                <a:latin typeface="Raleway" pitchFamily="2" charset="-18"/>
              </a:rPr>
              <a:t>Anna Kurtek, Specjalista ds. projektów Specjalnych</a:t>
            </a:r>
          </a:p>
          <a:p>
            <a:pPr algn="l"/>
            <a:r>
              <a:rPr lang="pl-PL" sz="1200" dirty="0">
                <a:latin typeface="Raleway" pitchFamily="2" charset="-18"/>
              </a:rPr>
              <a:t>606 760 546 | </a:t>
            </a:r>
            <a:r>
              <a:rPr lang="pl-PL" sz="1200" u="sng" dirty="0">
                <a:latin typeface="Raleway" pitchFamily="2" charset="-18"/>
              </a:rPr>
              <a:t>a.kurtek@instytutksiazki.pl </a:t>
            </a:r>
          </a:p>
          <a:p>
            <a:pPr algn="l"/>
            <a:endParaRPr lang="pl-PL" sz="1200" u="sng" dirty="0">
              <a:latin typeface="Raleway" pitchFamily="2" charset="-18"/>
            </a:endParaRPr>
          </a:p>
          <a:p>
            <a:pPr marL="0" indent="0" algn="l">
              <a:buNone/>
            </a:pPr>
            <a:endParaRPr lang="pl-PL" sz="1200" dirty="0">
              <a:latin typeface="Raleway" pitchFamily="2" charset="-18"/>
            </a:endParaRPr>
          </a:p>
          <a:p>
            <a:pPr marL="0" indent="0" algn="l">
              <a:buNone/>
            </a:pPr>
            <a:endParaRPr lang="pl-PL" sz="1200" dirty="0">
              <a:latin typeface="Raleway" pitchFamily="2" charset="-18"/>
            </a:endParaRPr>
          </a:p>
          <a:p>
            <a:pPr marL="0" indent="0">
              <a:buNone/>
            </a:pPr>
            <a:endParaRPr lang="pl-PL" sz="2000" dirty="0"/>
          </a:p>
          <a:p>
            <a:pPr marL="0" indent="0">
              <a:buNone/>
            </a:pPr>
            <a:endParaRPr lang="pl-PL" sz="2000" dirty="0"/>
          </a:p>
          <a:p>
            <a:pPr marL="0" indent="0">
              <a:buNone/>
            </a:pPr>
            <a:endParaRPr lang="pl-PL" sz="2000" dirty="0"/>
          </a:p>
          <a:p>
            <a:pPr marL="0" indent="0" algn="l">
              <a:buNone/>
            </a:pPr>
            <a:endParaRPr lang="pl-PL" sz="2000" dirty="0"/>
          </a:p>
          <a:p>
            <a:pPr marL="0" indent="0" algn="l">
              <a:buNone/>
            </a:pPr>
            <a:endParaRPr lang="pl-PL" sz="2000" dirty="0">
              <a:latin typeface="Raleway" pitchFamily="2" charset="-18"/>
            </a:endParaRPr>
          </a:p>
          <a:p>
            <a:pPr algn="l"/>
            <a:endParaRPr lang="pl-PL" sz="2000" dirty="0">
              <a:latin typeface="Raleway" pitchFamily="2" charset="-18"/>
              <a:cs typeface="Calibri" panose="020F0502020204030204" pitchFamily="34" charset="0"/>
            </a:endParaRPr>
          </a:p>
          <a:p>
            <a:pPr algn="l"/>
            <a:endParaRPr lang="pl-PL" sz="2000" dirty="0">
              <a:latin typeface="Raleway" pitchFamily="2" charset="-18"/>
              <a:cs typeface="Calibri" panose="020F0502020204030204" pitchFamily="34" charset="0"/>
            </a:endParaRPr>
          </a:p>
          <a:p>
            <a:pPr algn="l"/>
            <a:endParaRPr lang="pl-PL" sz="2000" dirty="0">
              <a:latin typeface="Raleway" pitchFamily="2" charset="-18"/>
            </a:endParaRPr>
          </a:p>
          <a:p>
            <a:pPr algn="l"/>
            <a:endParaRPr lang="pl-PL" sz="2000" dirty="0">
              <a:latin typeface="Raleway" pitchFamily="2" charset="-18"/>
            </a:endParaRPr>
          </a:p>
          <a:p>
            <a:pPr marL="0" indent="0" algn="l">
              <a:buNone/>
            </a:pPr>
            <a:endParaRPr lang="pl-PL" sz="2000" dirty="0">
              <a:latin typeface="Raleway" pitchFamily="2" charset="-18"/>
            </a:endParaRPr>
          </a:p>
          <a:p>
            <a:pPr marL="0" indent="0" algn="l">
              <a:buNone/>
            </a:pPr>
            <a:endParaRPr lang="pl-PL" sz="2400" dirty="0">
              <a:latin typeface="Raleway" pitchFamily="2" charset="-18"/>
            </a:endParaRPr>
          </a:p>
          <a:p>
            <a:pPr marL="0" indent="0" algn="l">
              <a:buNone/>
            </a:pPr>
            <a:endParaRPr lang="pl-PL" sz="2400" dirty="0">
              <a:latin typeface="Raleway" pitchFamily="2" charset="-18"/>
            </a:endParaRPr>
          </a:p>
          <a:p>
            <a:pPr algn="l"/>
            <a:endParaRPr lang="pl-PL" dirty="0">
              <a:latin typeface="Raleway" pitchFamily="2" charset="-18"/>
              <a:cs typeface="Arial" panose="020B0604020202020204" pitchFamily="34" charset="0"/>
            </a:endParaRPr>
          </a:p>
        </p:txBody>
      </p:sp>
      <p:pic>
        <p:nvPicPr>
          <p:cNvPr id="4" name="Obraz 3">
            <a:extLst>
              <a:ext uri="{FF2B5EF4-FFF2-40B4-BE49-F238E27FC236}">
                <a16:creationId xmlns:a16="http://schemas.microsoft.com/office/drawing/2014/main" id="{1DB8AA80-9FD7-707A-1146-7DED07CC69A0}"/>
              </a:ext>
            </a:extLst>
          </p:cNvPr>
          <p:cNvPicPr>
            <a:picLocks noChangeAspect="1"/>
          </p:cNvPicPr>
          <p:nvPr/>
        </p:nvPicPr>
        <p:blipFill>
          <a:blip r:embed="rId2"/>
          <a:stretch>
            <a:fillRect/>
          </a:stretch>
        </p:blipFill>
        <p:spPr>
          <a:xfrm>
            <a:off x="23446" y="0"/>
            <a:ext cx="1500554" cy="1570892"/>
          </a:xfrm>
          <a:prstGeom prst="rect">
            <a:avLst/>
          </a:prstGeom>
        </p:spPr>
      </p:pic>
    </p:spTree>
    <p:extLst>
      <p:ext uri="{BB962C8B-B14F-4D97-AF65-F5344CB8AC3E}">
        <p14:creationId xmlns:p14="http://schemas.microsoft.com/office/powerpoint/2010/main" val="2684932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37B5BB-7E82-8BC0-2B4C-D77FF3689E53}"/>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8E4F4BFB-181A-10C4-7802-8F54954C1076}"/>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9ED63238-C021-4907-35EA-41A88F42D058}"/>
              </a:ext>
            </a:extLst>
          </p:cNvPr>
          <p:cNvSpPr>
            <a:spLocks noGrp="1"/>
          </p:cNvSpPr>
          <p:nvPr>
            <p:ph type="subTitle" idx="1"/>
          </p:nvPr>
        </p:nvSpPr>
        <p:spPr>
          <a:xfrm>
            <a:off x="1400908" y="1863969"/>
            <a:ext cx="9267092" cy="4199480"/>
          </a:xfrm>
        </p:spPr>
        <p:txBody>
          <a:bodyPr>
            <a:normAutofit/>
          </a:bodyPr>
          <a:lstStyle/>
          <a:p>
            <a:pPr marL="0" indent="0" algn="l">
              <a:buNone/>
            </a:pPr>
            <a:r>
              <a:rPr lang="pl-PL" sz="2600" b="1" dirty="0">
                <a:effectLst/>
                <a:latin typeface="Raleway" pitchFamily="2" charset="-18"/>
                <a:ea typeface="Times New Roman" panose="02020603050405020304" pitchFamily="18" charset="0"/>
                <a:cs typeface="Calibri" panose="020F0502020204030204" pitchFamily="34" charset="0"/>
              </a:rPr>
              <a:t>Na etapie naboru załączniki składa się tylko w formie elektronicznej</a:t>
            </a:r>
            <a:r>
              <a:rPr lang="pl-PL" sz="2600" dirty="0">
                <a:effectLst/>
                <a:latin typeface="Raleway" pitchFamily="2" charset="-18"/>
                <a:ea typeface="Times New Roman" panose="02020603050405020304" pitchFamily="18" charset="0"/>
                <a:cs typeface="Calibri" panose="020F0502020204030204" pitchFamily="34" charset="0"/>
              </a:rPr>
              <a:t>. Nie ma konieczności przesyłania ich tradycyjną pocztą. </a:t>
            </a:r>
          </a:p>
          <a:p>
            <a:pPr marL="0" indent="0" algn="l">
              <a:buNone/>
            </a:pPr>
            <a:r>
              <a:rPr lang="pl-PL" sz="2600" dirty="0">
                <a:effectLst/>
                <a:latin typeface="Raleway" pitchFamily="2" charset="-18"/>
                <a:ea typeface="Times New Roman" panose="02020603050405020304" pitchFamily="18" charset="0"/>
                <a:cs typeface="Calibri" panose="020F0502020204030204" pitchFamily="34" charset="0"/>
              </a:rPr>
              <a:t>Do przesłania załączników w wersji papierowej będą zobowiązani wnioskodawcy, którzy otrzymają dofinansowanie.</a:t>
            </a:r>
          </a:p>
          <a:p>
            <a:pPr marL="0" indent="0" algn="l">
              <a:buNone/>
            </a:pPr>
            <a:endParaRPr lang="pl-PL" dirty="0">
              <a:ea typeface="Times New Roman" panose="02020603050405020304" pitchFamily="18" charset="0"/>
              <a:cs typeface="Calibri" panose="020F0502020204030204" pitchFamily="34" charset="0"/>
            </a:endParaRPr>
          </a:p>
          <a:p>
            <a:pPr marL="0" indent="0" algn="l">
              <a:buNone/>
            </a:pPr>
            <a:endParaRPr lang="pl-PL" sz="2400" dirty="0">
              <a:effectLst/>
              <a:ea typeface="Times New Roman" panose="02020603050405020304" pitchFamily="18" charset="0"/>
              <a:cs typeface="Calibri" panose="020F0502020204030204" pitchFamily="34" charset="0"/>
            </a:endParaRPr>
          </a:p>
          <a:p>
            <a:pPr algn="l"/>
            <a:endParaRPr lang="pl-PL" dirty="0">
              <a:latin typeface="Arial" panose="020B0604020202020204" pitchFamily="34" charset="0"/>
              <a:cs typeface="Arial" panose="020B0604020202020204" pitchFamily="34" charset="0"/>
            </a:endParaRPr>
          </a:p>
        </p:txBody>
      </p:sp>
      <p:pic>
        <p:nvPicPr>
          <p:cNvPr id="4" name="Obraz 3">
            <a:extLst>
              <a:ext uri="{FF2B5EF4-FFF2-40B4-BE49-F238E27FC236}">
                <a16:creationId xmlns:a16="http://schemas.microsoft.com/office/drawing/2014/main" id="{B4AAC59F-B27E-4771-4FA2-8ED439FCD052}"/>
              </a:ext>
            </a:extLst>
          </p:cNvPr>
          <p:cNvPicPr>
            <a:picLocks noChangeAspect="1"/>
          </p:cNvPicPr>
          <p:nvPr/>
        </p:nvPicPr>
        <p:blipFill>
          <a:blip r:embed="rId2"/>
          <a:stretch>
            <a:fillRect/>
          </a:stretch>
        </p:blipFill>
        <p:spPr>
          <a:xfrm>
            <a:off x="23446" y="0"/>
            <a:ext cx="1500554" cy="1570892"/>
          </a:xfrm>
          <a:prstGeom prst="rect">
            <a:avLst/>
          </a:prstGeom>
        </p:spPr>
      </p:pic>
    </p:spTree>
    <p:extLst>
      <p:ext uri="{BB962C8B-B14F-4D97-AF65-F5344CB8AC3E}">
        <p14:creationId xmlns:p14="http://schemas.microsoft.com/office/powerpoint/2010/main" val="286218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524000" y="2121763"/>
            <a:ext cx="9144000" cy="3136037"/>
          </a:xfrm>
        </p:spPr>
        <p:txBody>
          <a:bodyPr/>
          <a:lstStyle/>
          <a:p>
            <a:pPr marL="0" indent="0" algn="l">
              <a:buNone/>
            </a:pPr>
            <a:r>
              <a:rPr lang="pl-PL" sz="2400" dirty="0">
                <a:latin typeface="Raleway" pitchFamily="2" charset="-18"/>
              </a:rPr>
              <a:t>Złożenie wniosku poprzedza założenie konta – aby to zrobić należy podać login (adres e-mail) i wprowadzić proponowane przez siebie hasło.</a:t>
            </a:r>
          </a:p>
          <a:p>
            <a:pPr marL="0" indent="0" algn="l">
              <a:buNone/>
            </a:pPr>
            <a:endParaRPr lang="pl-PL" sz="2400" dirty="0">
              <a:latin typeface="Raleway" pitchFamily="2" charset="-18"/>
            </a:endParaRPr>
          </a:p>
          <a:p>
            <a:pPr marL="0" indent="0" algn="l">
              <a:buNone/>
            </a:pPr>
            <a:r>
              <a:rPr lang="pl-PL" sz="2400" dirty="0">
                <a:latin typeface="Raleway" pitchFamily="2" charset="-18"/>
              </a:rPr>
              <a:t>Na wskazany przy rejestracji adres e-mail zostanie wysłany link aktywacyjny, który zakończy proces zakładania konta. </a:t>
            </a:r>
          </a:p>
          <a:p>
            <a:endParaRPr lang="pl-PL" dirty="0">
              <a:latin typeface="Arial" panose="020B0604020202020204" pitchFamily="34" charset="0"/>
              <a:cs typeface="Arial" panose="020B0604020202020204" pitchFamily="34" charset="0"/>
            </a:endParaRPr>
          </a:p>
        </p:txBody>
      </p:sp>
      <p:pic>
        <p:nvPicPr>
          <p:cNvPr id="4" name="Obraz 3">
            <a:extLst>
              <a:ext uri="{FF2B5EF4-FFF2-40B4-BE49-F238E27FC236}">
                <a16:creationId xmlns:a16="http://schemas.microsoft.com/office/drawing/2014/main" id="{008EC8A7-5A4E-1615-DBFB-536525C9BB4A}"/>
              </a:ext>
            </a:extLst>
          </p:cNvPr>
          <p:cNvPicPr>
            <a:picLocks noChangeAspect="1"/>
          </p:cNvPicPr>
          <p:nvPr/>
        </p:nvPicPr>
        <p:blipFill>
          <a:blip r:embed="rId2"/>
          <a:stretch>
            <a:fillRect/>
          </a:stretch>
        </p:blipFill>
        <p:spPr>
          <a:xfrm>
            <a:off x="23446" y="0"/>
            <a:ext cx="1500554" cy="1570892"/>
          </a:xfrm>
          <a:prstGeom prst="rect">
            <a:avLst/>
          </a:prstGeom>
        </p:spPr>
      </p:pic>
    </p:spTree>
    <p:extLst>
      <p:ext uri="{BB962C8B-B14F-4D97-AF65-F5344CB8AC3E}">
        <p14:creationId xmlns:p14="http://schemas.microsoft.com/office/powerpoint/2010/main" val="872520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524000" y="2121763"/>
            <a:ext cx="9144000" cy="3136037"/>
          </a:xfrm>
        </p:spPr>
        <p:txBody>
          <a:bodyPr/>
          <a:lstStyle/>
          <a:p>
            <a:pPr marL="0" indent="0" algn="l">
              <a:buNone/>
            </a:pPr>
            <a:r>
              <a:rPr lang="pl-PL" sz="2400" dirty="0">
                <a:latin typeface="Raleway" pitchFamily="2" charset="-18"/>
              </a:rPr>
              <a:t>Aby zapewnić poprawne działanie generatora wniosków należy korzystać ze zaktualizowanych wersji przeglądarek internetowych.</a:t>
            </a:r>
          </a:p>
          <a:p>
            <a:pPr marL="0" indent="0" algn="l">
              <a:buNone/>
            </a:pPr>
            <a:endParaRPr lang="pl-PL" sz="2400" dirty="0">
              <a:latin typeface="Raleway" pitchFamily="2" charset="-18"/>
            </a:endParaRPr>
          </a:p>
          <a:p>
            <a:pPr marL="0" indent="0" algn="l">
              <a:buNone/>
            </a:pPr>
            <a:r>
              <a:rPr lang="pl-PL" sz="2400" dirty="0">
                <a:latin typeface="Raleway" pitchFamily="2" charset="-18"/>
              </a:rPr>
              <a:t>Nie należy jednocześnie otwierać generatora wniosków w więcej niż jednej karcie przeglądarki! </a:t>
            </a:r>
          </a:p>
          <a:p>
            <a:endParaRPr lang="pl-PL" dirty="0">
              <a:latin typeface="Arial" panose="020B0604020202020204" pitchFamily="34" charset="0"/>
              <a:cs typeface="Arial" panose="020B0604020202020204" pitchFamily="34" charset="0"/>
            </a:endParaRPr>
          </a:p>
        </p:txBody>
      </p:sp>
      <p:pic>
        <p:nvPicPr>
          <p:cNvPr id="4" name="Obraz 3">
            <a:extLst>
              <a:ext uri="{FF2B5EF4-FFF2-40B4-BE49-F238E27FC236}">
                <a16:creationId xmlns:a16="http://schemas.microsoft.com/office/drawing/2014/main" id="{DF4BD098-FC1C-BEF9-E619-67CD74035B31}"/>
              </a:ext>
            </a:extLst>
          </p:cNvPr>
          <p:cNvPicPr>
            <a:picLocks noChangeAspect="1"/>
          </p:cNvPicPr>
          <p:nvPr/>
        </p:nvPicPr>
        <p:blipFill>
          <a:blip r:embed="rId2"/>
          <a:stretch>
            <a:fillRect/>
          </a:stretch>
        </p:blipFill>
        <p:spPr>
          <a:xfrm>
            <a:off x="23446" y="0"/>
            <a:ext cx="1500554" cy="1570892"/>
          </a:xfrm>
          <a:prstGeom prst="rect">
            <a:avLst/>
          </a:prstGeom>
        </p:spPr>
      </p:pic>
    </p:spTree>
    <p:extLst>
      <p:ext uri="{BB962C8B-B14F-4D97-AF65-F5344CB8AC3E}">
        <p14:creationId xmlns:p14="http://schemas.microsoft.com/office/powerpoint/2010/main" val="2541336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524000" y="2121763"/>
            <a:ext cx="9144000" cy="3136037"/>
          </a:xfrm>
        </p:spPr>
        <p:txBody>
          <a:bodyPr/>
          <a:lstStyle/>
          <a:p>
            <a:pPr marL="0" indent="0" algn="l">
              <a:buNone/>
            </a:pPr>
            <a:r>
              <a:rPr lang="pl-PL" dirty="0">
                <a:latin typeface="Raleway" pitchFamily="2" charset="-18"/>
              </a:rPr>
              <a:t>Wypełnienie wniosku jest możliwe po wcześniejszym uzupełnieniu panelu </a:t>
            </a:r>
            <a:r>
              <a:rPr lang="pl-PL" b="1" dirty="0">
                <a:latin typeface="Raleway" pitchFamily="2" charset="-18"/>
              </a:rPr>
              <a:t>Dane wnioskodawcy</a:t>
            </a:r>
            <a:r>
              <a:rPr lang="pl-PL" dirty="0">
                <a:latin typeface="Raleway" pitchFamily="2" charset="-18"/>
              </a:rPr>
              <a:t> w zakładce </a:t>
            </a:r>
            <a:r>
              <a:rPr lang="pl-PL" b="1" dirty="0">
                <a:latin typeface="Raleway" pitchFamily="2" charset="-18"/>
              </a:rPr>
              <a:t>WNIOSKI</a:t>
            </a:r>
            <a:r>
              <a:rPr lang="pl-PL" dirty="0">
                <a:latin typeface="Raleway" pitchFamily="2" charset="-18"/>
              </a:rPr>
              <a:t>:</a:t>
            </a:r>
          </a:p>
          <a:p>
            <a:pPr marL="0" indent="0">
              <a:buNone/>
            </a:pPr>
            <a:endParaRPr lang="pl-PL" sz="2400" dirty="0"/>
          </a:p>
          <a:p>
            <a:pPr marL="0" indent="0">
              <a:buNone/>
            </a:pPr>
            <a:endParaRPr lang="pl-PL" sz="2400" dirty="0"/>
          </a:p>
          <a:p>
            <a:endParaRPr lang="pl-PL" dirty="0">
              <a:latin typeface="Arial" panose="020B0604020202020204" pitchFamily="34" charset="0"/>
              <a:cs typeface="Arial" panose="020B0604020202020204" pitchFamily="34" charset="0"/>
            </a:endParaRPr>
          </a:p>
        </p:txBody>
      </p:sp>
      <p:pic>
        <p:nvPicPr>
          <p:cNvPr id="6" name="Obraz 5">
            <a:extLst>
              <a:ext uri="{FF2B5EF4-FFF2-40B4-BE49-F238E27FC236}">
                <a16:creationId xmlns:a16="http://schemas.microsoft.com/office/drawing/2014/main" id="{A84119C6-090E-4C0D-A4B5-E6AFB58C4620}"/>
              </a:ext>
            </a:extLst>
          </p:cNvPr>
          <p:cNvPicPr>
            <a:picLocks noChangeAspect="1"/>
          </p:cNvPicPr>
          <p:nvPr/>
        </p:nvPicPr>
        <p:blipFill>
          <a:blip r:embed="rId2"/>
          <a:stretch>
            <a:fillRect/>
          </a:stretch>
        </p:blipFill>
        <p:spPr>
          <a:xfrm>
            <a:off x="2610375" y="3429000"/>
            <a:ext cx="6400800" cy="1323975"/>
          </a:xfrm>
          <a:prstGeom prst="rect">
            <a:avLst/>
          </a:prstGeom>
        </p:spPr>
      </p:pic>
      <p:pic>
        <p:nvPicPr>
          <p:cNvPr id="4" name="Obraz 3">
            <a:extLst>
              <a:ext uri="{FF2B5EF4-FFF2-40B4-BE49-F238E27FC236}">
                <a16:creationId xmlns:a16="http://schemas.microsoft.com/office/drawing/2014/main" id="{C80BE2F7-6FF5-5982-3D59-CAF05A2C66AD}"/>
              </a:ext>
            </a:extLst>
          </p:cNvPr>
          <p:cNvPicPr>
            <a:picLocks noChangeAspect="1"/>
          </p:cNvPicPr>
          <p:nvPr/>
        </p:nvPicPr>
        <p:blipFill>
          <a:blip r:embed="rId3"/>
          <a:stretch>
            <a:fillRect/>
          </a:stretch>
        </p:blipFill>
        <p:spPr>
          <a:xfrm>
            <a:off x="23446" y="0"/>
            <a:ext cx="1500554" cy="1570892"/>
          </a:xfrm>
          <a:prstGeom prst="rect">
            <a:avLst/>
          </a:prstGeom>
        </p:spPr>
      </p:pic>
    </p:spTree>
    <p:extLst>
      <p:ext uri="{BB962C8B-B14F-4D97-AF65-F5344CB8AC3E}">
        <p14:creationId xmlns:p14="http://schemas.microsoft.com/office/powerpoint/2010/main" val="3502077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524000" y="2121763"/>
            <a:ext cx="9144000" cy="3136037"/>
          </a:xfrm>
        </p:spPr>
        <p:txBody>
          <a:bodyPr/>
          <a:lstStyle/>
          <a:p>
            <a:pPr marL="0" indent="0" algn="l">
              <a:buNone/>
            </a:pPr>
            <a:r>
              <a:rPr lang="pl-PL" dirty="0">
                <a:latin typeface="Raleway" pitchFamily="2" charset="-18"/>
              </a:rPr>
              <a:t>W panelu </a:t>
            </a:r>
            <a:r>
              <a:rPr lang="pl-PL" b="1" dirty="0">
                <a:latin typeface="Raleway" pitchFamily="2" charset="-18"/>
              </a:rPr>
              <a:t>Dane wnioskodawcy </a:t>
            </a:r>
            <a:r>
              <a:rPr lang="pl-PL" dirty="0">
                <a:latin typeface="Raleway" pitchFamily="2" charset="-18"/>
              </a:rPr>
              <a:t>miejscowość wnioskodawcy wybierana jest z listy rozwijalnej – prosimy o uważny wybór właściwej nazwy,</a:t>
            </a:r>
            <a:r>
              <a:rPr lang="pl-PL" b="1" dirty="0">
                <a:latin typeface="Raleway" pitchFamily="2" charset="-18"/>
              </a:rPr>
              <a:t> indywidualny wskaźnik zamożności zaczyta się w formularzu wniosku automatycznie</a:t>
            </a:r>
            <a:r>
              <a:rPr lang="pl-PL" dirty="0">
                <a:latin typeface="Raleway" pitchFamily="2" charset="-18"/>
              </a:rPr>
              <a:t>, właśnie na podstawie wybranych danych! </a:t>
            </a:r>
            <a:endParaRPr lang="pl-PL" b="1" dirty="0">
              <a:latin typeface="Raleway" pitchFamily="2" charset="-18"/>
            </a:endParaRPr>
          </a:p>
          <a:p>
            <a:pPr marL="0" indent="0">
              <a:buNone/>
            </a:pPr>
            <a:endParaRPr lang="pl-PL" sz="2400" dirty="0"/>
          </a:p>
          <a:p>
            <a:pPr marL="0" indent="0">
              <a:buNone/>
            </a:pPr>
            <a:endParaRPr lang="pl-PL" sz="2400" dirty="0"/>
          </a:p>
          <a:p>
            <a:endParaRPr lang="pl-PL" dirty="0">
              <a:latin typeface="Arial" panose="020B0604020202020204" pitchFamily="34" charset="0"/>
              <a:cs typeface="Arial" panose="020B0604020202020204" pitchFamily="34" charset="0"/>
            </a:endParaRPr>
          </a:p>
        </p:txBody>
      </p:sp>
      <p:pic>
        <p:nvPicPr>
          <p:cNvPr id="5" name="Obraz 4">
            <a:extLst>
              <a:ext uri="{FF2B5EF4-FFF2-40B4-BE49-F238E27FC236}">
                <a16:creationId xmlns:a16="http://schemas.microsoft.com/office/drawing/2014/main" id="{ACB3D14B-AA51-4613-993C-2316B498D6D3}"/>
              </a:ext>
            </a:extLst>
          </p:cNvPr>
          <p:cNvPicPr>
            <a:picLocks noChangeAspect="1"/>
          </p:cNvPicPr>
          <p:nvPr/>
        </p:nvPicPr>
        <p:blipFill>
          <a:blip r:embed="rId2"/>
          <a:stretch>
            <a:fillRect/>
          </a:stretch>
        </p:blipFill>
        <p:spPr>
          <a:xfrm>
            <a:off x="1524000" y="3851031"/>
            <a:ext cx="8072215" cy="3136037"/>
          </a:xfrm>
          <a:prstGeom prst="rect">
            <a:avLst/>
          </a:prstGeom>
        </p:spPr>
      </p:pic>
      <p:pic>
        <p:nvPicPr>
          <p:cNvPr id="4" name="Obraz 3">
            <a:extLst>
              <a:ext uri="{FF2B5EF4-FFF2-40B4-BE49-F238E27FC236}">
                <a16:creationId xmlns:a16="http://schemas.microsoft.com/office/drawing/2014/main" id="{C0B4C348-AB5A-41D6-5A10-E22F437AA840}"/>
              </a:ext>
            </a:extLst>
          </p:cNvPr>
          <p:cNvPicPr>
            <a:picLocks noChangeAspect="1"/>
          </p:cNvPicPr>
          <p:nvPr/>
        </p:nvPicPr>
        <p:blipFill>
          <a:blip r:embed="rId3"/>
          <a:stretch>
            <a:fillRect/>
          </a:stretch>
        </p:blipFill>
        <p:spPr>
          <a:xfrm>
            <a:off x="23446" y="0"/>
            <a:ext cx="1500554" cy="1570892"/>
          </a:xfrm>
          <a:prstGeom prst="rect">
            <a:avLst/>
          </a:prstGeom>
        </p:spPr>
      </p:pic>
    </p:spTree>
    <p:extLst>
      <p:ext uri="{BB962C8B-B14F-4D97-AF65-F5344CB8AC3E}">
        <p14:creationId xmlns:p14="http://schemas.microsoft.com/office/powerpoint/2010/main" val="316574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2A34C1-D285-4EF2-A14C-0CAB020D27DE}"/>
              </a:ext>
            </a:extLst>
          </p:cNvPr>
          <p:cNvSpPr>
            <a:spLocks noGrp="1"/>
          </p:cNvSpPr>
          <p:nvPr>
            <p:ph type="ctrTitle"/>
          </p:nvPr>
        </p:nvSpPr>
        <p:spPr>
          <a:xfrm>
            <a:off x="3142694" y="133165"/>
            <a:ext cx="8504807" cy="390618"/>
          </a:xfrm>
        </p:spPr>
        <p:txBody>
          <a:bodyPr>
            <a:noAutofit/>
          </a:bodyPr>
          <a:lstStyle/>
          <a:p>
            <a:r>
              <a:rPr lang="pl-PL" sz="1400" dirty="0">
                <a:solidFill>
                  <a:schemeClr val="bg2">
                    <a:lumMod val="25000"/>
                  </a:schemeClr>
                </a:solidFill>
                <a:latin typeface="Raleway" pitchFamily="2" charset="-18"/>
                <a:cs typeface="Arial" panose="020B0604020202020204" pitchFamily="34" charset="0"/>
              </a:rPr>
              <a:t>Kraszewski. Komputery dla bibliotek – Instrukcja wypełniania wniosku o dofinansowanie w konkursie</a:t>
            </a:r>
          </a:p>
        </p:txBody>
      </p:sp>
      <p:sp>
        <p:nvSpPr>
          <p:cNvPr id="3" name="Podtytuł 2">
            <a:extLst>
              <a:ext uri="{FF2B5EF4-FFF2-40B4-BE49-F238E27FC236}">
                <a16:creationId xmlns:a16="http://schemas.microsoft.com/office/drawing/2014/main" id="{18595D9A-BB0F-443E-BC1D-E8FF69A3FCB2}"/>
              </a:ext>
            </a:extLst>
          </p:cNvPr>
          <p:cNvSpPr>
            <a:spLocks noGrp="1"/>
          </p:cNvSpPr>
          <p:nvPr>
            <p:ph type="subTitle" idx="1"/>
          </p:nvPr>
        </p:nvSpPr>
        <p:spPr>
          <a:xfrm>
            <a:off x="1524000" y="2121763"/>
            <a:ext cx="9144000" cy="3136037"/>
          </a:xfrm>
        </p:spPr>
        <p:txBody>
          <a:bodyPr/>
          <a:lstStyle/>
          <a:p>
            <a:pPr marL="0" indent="0" algn="l">
              <a:buNone/>
            </a:pPr>
            <a:r>
              <a:rPr lang="pl-PL" dirty="0">
                <a:latin typeface="Raleway" pitchFamily="2" charset="-18"/>
              </a:rPr>
              <a:t>Proszę nie edytować indywidualnego wskaźnika zamożności wyświetlającego się we wniosku.</a:t>
            </a:r>
          </a:p>
          <a:p>
            <a:pPr marL="0" indent="0" algn="l">
              <a:buNone/>
            </a:pPr>
            <a:r>
              <a:rPr lang="pl-PL" dirty="0">
                <a:latin typeface="Raleway" pitchFamily="2" charset="-18"/>
              </a:rPr>
              <a:t>W przypadku stwierdzenia niezgodności zaczytanej wartości z wartością wskaźnika na dany rok podanym przez Ministerstwo Finansów, w pierwszej kolejności prosimy o kontakt: </a:t>
            </a:r>
          </a:p>
          <a:p>
            <a:pPr marL="0" indent="0" algn="l">
              <a:buNone/>
            </a:pPr>
            <a:endParaRPr lang="pl-PL" dirty="0">
              <a:latin typeface="Raleway" pitchFamily="2" charset="-18"/>
            </a:endParaRPr>
          </a:p>
          <a:p>
            <a:pPr marL="0" indent="0" algn="l">
              <a:buNone/>
            </a:pPr>
            <a:r>
              <a:rPr lang="pl-PL" dirty="0">
                <a:latin typeface="Raleway" pitchFamily="2" charset="-18"/>
              </a:rPr>
              <a:t>k.zajac@instytutksiazki.pl</a:t>
            </a:r>
          </a:p>
          <a:p>
            <a:pPr marL="0" indent="0">
              <a:buNone/>
            </a:pPr>
            <a:endParaRPr lang="pl-PL" sz="2400" dirty="0"/>
          </a:p>
          <a:p>
            <a:pPr marL="0" indent="0">
              <a:buNone/>
            </a:pPr>
            <a:endParaRPr lang="pl-PL" sz="2400" dirty="0"/>
          </a:p>
          <a:p>
            <a:endParaRPr lang="pl-PL" dirty="0">
              <a:latin typeface="Arial" panose="020B0604020202020204" pitchFamily="34" charset="0"/>
              <a:cs typeface="Arial" panose="020B0604020202020204" pitchFamily="34" charset="0"/>
            </a:endParaRPr>
          </a:p>
        </p:txBody>
      </p:sp>
      <p:pic>
        <p:nvPicPr>
          <p:cNvPr id="4" name="Obraz 3">
            <a:extLst>
              <a:ext uri="{FF2B5EF4-FFF2-40B4-BE49-F238E27FC236}">
                <a16:creationId xmlns:a16="http://schemas.microsoft.com/office/drawing/2014/main" id="{0E1BF813-3477-CBD8-A71C-64BB0A9078BE}"/>
              </a:ext>
            </a:extLst>
          </p:cNvPr>
          <p:cNvPicPr>
            <a:picLocks noChangeAspect="1"/>
          </p:cNvPicPr>
          <p:nvPr/>
        </p:nvPicPr>
        <p:blipFill>
          <a:blip r:embed="rId2"/>
          <a:stretch>
            <a:fillRect/>
          </a:stretch>
        </p:blipFill>
        <p:spPr>
          <a:xfrm>
            <a:off x="23446" y="0"/>
            <a:ext cx="1500554" cy="1570892"/>
          </a:xfrm>
          <a:prstGeom prst="rect">
            <a:avLst/>
          </a:prstGeom>
        </p:spPr>
      </p:pic>
    </p:spTree>
    <p:extLst>
      <p:ext uri="{BB962C8B-B14F-4D97-AF65-F5344CB8AC3E}">
        <p14:creationId xmlns:p14="http://schemas.microsoft.com/office/powerpoint/2010/main" val="3552577577"/>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329</TotalTime>
  <Words>1848</Words>
  <Application>Microsoft Office PowerPoint</Application>
  <PresentationFormat>Panoramiczny</PresentationFormat>
  <Paragraphs>314</Paragraphs>
  <Slides>30</Slides>
  <Notes>0</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30</vt:i4>
      </vt:variant>
    </vt:vector>
  </HeadingPairs>
  <TitlesOfParts>
    <vt:vector size="36" baseType="lpstr">
      <vt:lpstr>Arial</vt:lpstr>
      <vt:lpstr>Calibri</vt:lpstr>
      <vt:lpstr>Calibri Light</vt:lpstr>
      <vt:lpstr>Raleway</vt:lpstr>
      <vt:lpstr>Times New Roman</vt:lpstr>
      <vt:lpstr>Motyw pakietu Office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lpstr>Kraszewski. Komputery dla bibliotek – Instrukcja wypełniania wniosku o dofinansowanie w konkursie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Kraszewski. Komputery dla bibliotek – instrukcja składania wniosku</dc:title>
  <dc:creator>Anna Zagórska</dc:creator>
  <cp:lastModifiedBy>Beata Najbar-Kołodziej</cp:lastModifiedBy>
  <cp:revision>33</cp:revision>
  <dcterms:created xsi:type="dcterms:W3CDTF">2021-06-08T06:46:58Z</dcterms:created>
  <dcterms:modified xsi:type="dcterms:W3CDTF">2025-08-05T13:10:04Z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38cfb6d-947d-4ab6-837e-047d6c850a25_Enabled">
    <vt:lpwstr>true</vt:lpwstr>
  </property>
  <property fmtid="{D5CDD505-2E9C-101B-9397-08002B2CF9AE}" pid="3" name="MSIP_Label_e38cfb6d-947d-4ab6-837e-047d6c850a25_SetDate">
    <vt:lpwstr>2024-04-12T09:19:53Z</vt:lpwstr>
  </property>
  <property fmtid="{D5CDD505-2E9C-101B-9397-08002B2CF9AE}" pid="4" name="MSIP_Label_e38cfb6d-947d-4ab6-837e-047d6c850a25_Method">
    <vt:lpwstr>Standard</vt:lpwstr>
  </property>
  <property fmtid="{D5CDD505-2E9C-101B-9397-08002B2CF9AE}" pid="5" name="MSIP_Label_e38cfb6d-947d-4ab6-837e-047d6c850a25_Name">
    <vt:lpwstr>Pracownicy (bez ograniczen)</vt:lpwstr>
  </property>
  <property fmtid="{D5CDD505-2E9C-101B-9397-08002B2CF9AE}" pid="6" name="MSIP_Label_e38cfb6d-947d-4ab6-837e-047d6c850a25_SiteId">
    <vt:lpwstr>b0b10731-2547-4e07-a6e1-fd95554b7ad2</vt:lpwstr>
  </property>
  <property fmtid="{D5CDD505-2E9C-101B-9397-08002B2CF9AE}" pid="7" name="MSIP_Label_e38cfb6d-947d-4ab6-837e-047d6c850a25_ActionId">
    <vt:lpwstr>edd22f93-9707-4c8d-bf46-1db57c113957</vt:lpwstr>
  </property>
  <property fmtid="{D5CDD505-2E9C-101B-9397-08002B2CF9AE}" pid="8" name="MSIP_Label_e38cfb6d-947d-4ab6-837e-047d6c850a25_ContentBits">
    <vt:lpwstr>0</vt:lpwstr>
  </property>
</Properties>
</file>